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7" r:id="rId2"/>
    <p:sldId id="304" r:id="rId3"/>
    <p:sldId id="375" r:id="rId4"/>
    <p:sldId id="351" r:id="rId5"/>
    <p:sldId id="355" r:id="rId6"/>
    <p:sldId id="353" r:id="rId7"/>
    <p:sldId id="374" r:id="rId8"/>
    <p:sldId id="335" r:id="rId9"/>
    <p:sldId id="336" r:id="rId10"/>
    <p:sldId id="337" r:id="rId11"/>
    <p:sldId id="376" r:id="rId12"/>
    <p:sldId id="312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it Chechani" initials="MC" lastIdx="1" clrIdx="0">
    <p:extLst>
      <p:ext uri="{19B8F6BF-5375-455C-9EA6-DF929625EA0E}">
        <p15:presenceInfo xmlns:p15="http://schemas.microsoft.com/office/powerpoint/2012/main" userId="18045ca1a1e376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E0D4"/>
    <a:srgbClr val="F4F8FB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21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A6586-1EEF-4CDF-AFA6-53DD5EA881B4}" type="doc">
      <dgm:prSet loTypeId="urn:microsoft.com/office/officeart/2005/8/layout/hList6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65A508B8-67CC-40ED-BF1A-7564AE1AD9B7}">
      <dgm:prSet custT="1"/>
      <dgm:spPr/>
      <dgm:t>
        <a:bodyPr/>
        <a:lstStyle/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Digital Invoice </a:t>
          </a:r>
        </a:p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for Automated </a:t>
          </a:r>
        </a:p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Feeding into Tally</a:t>
          </a:r>
        </a:p>
      </dgm:t>
    </dgm:pt>
    <dgm:pt modelId="{E35AEBCB-BAC4-4D82-9959-480D777FA3CF}" type="parTrans" cxnId="{540CD21A-D62E-4D68-8BE6-5F2FBBEA2039}">
      <dgm:prSet/>
      <dgm:spPr/>
      <dgm:t>
        <a:bodyPr/>
        <a:lstStyle/>
        <a:p>
          <a:endParaRPr lang="en-IN"/>
        </a:p>
      </dgm:t>
    </dgm:pt>
    <dgm:pt modelId="{078C01C3-25AB-4AD5-853B-20DFACD857B9}" type="sibTrans" cxnId="{540CD21A-D62E-4D68-8BE6-5F2FBBEA2039}">
      <dgm:prSet/>
      <dgm:spPr/>
      <dgm:t>
        <a:bodyPr/>
        <a:lstStyle/>
        <a:p>
          <a:endParaRPr lang="en-IN"/>
        </a:p>
      </dgm:t>
    </dgm:pt>
    <dgm:pt modelId="{8638EBC6-2023-4099-A604-B71EE3CA17D7}">
      <dgm:prSet custT="1"/>
      <dgm:spPr/>
      <dgm:t>
        <a:bodyPr/>
        <a:lstStyle/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Access and Share  Statement of Account</a:t>
          </a:r>
        </a:p>
      </dgm:t>
    </dgm:pt>
    <dgm:pt modelId="{7D7717E2-36BA-4241-A19F-F1CD47BA8A23}" type="parTrans" cxnId="{438FC5E2-D0E9-4599-B79D-06C19AAB45A3}">
      <dgm:prSet/>
      <dgm:spPr/>
      <dgm:t>
        <a:bodyPr/>
        <a:lstStyle/>
        <a:p>
          <a:endParaRPr lang="en-IN"/>
        </a:p>
      </dgm:t>
    </dgm:pt>
    <dgm:pt modelId="{4338DE88-345A-40D4-8528-120D2EBACA98}" type="sibTrans" cxnId="{438FC5E2-D0E9-4599-B79D-06C19AAB45A3}">
      <dgm:prSet/>
      <dgm:spPr/>
      <dgm:t>
        <a:bodyPr/>
        <a:lstStyle/>
        <a:p>
          <a:endParaRPr lang="en-IN"/>
        </a:p>
      </dgm:t>
    </dgm:pt>
    <dgm:pt modelId="{71A6767F-87F0-4A07-B341-2F609BA6DC3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Invoice in HTML format on Smart Phone</a:t>
          </a:r>
        </a:p>
      </dgm:t>
    </dgm:pt>
    <dgm:pt modelId="{34D42E6A-7A9B-4A59-8AB3-B9AE268FACAE}" type="parTrans" cxnId="{EEF92135-3103-41B1-9EB3-EBAAB4705A3C}">
      <dgm:prSet/>
      <dgm:spPr/>
      <dgm:t>
        <a:bodyPr/>
        <a:lstStyle/>
        <a:p>
          <a:endParaRPr lang="en-IN"/>
        </a:p>
      </dgm:t>
    </dgm:pt>
    <dgm:pt modelId="{BB9F7EDF-6F61-4BD5-8585-CBDBCF6228BE}" type="sibTrans" cxnId="{EEF92135-3103-41B1-9EB3-EBAAB4705A3C}">
      <dgm:prSet/>
      <dgm:spPr/>
      <dgm:t>
        <a:bodyPr/>
        <a:lstStyle/>
        <a:p>
          <a:endParaRPr lang="en-IN"/>
        </a:p>
      </dgm:t>
    </dgm:pt>
    <dgm:pt modelId="{C70F4C32-7F89-4643-ADEC-17DD9BF49BF2}" type="pres">
      <dgm:prSet presAssocID="{9E0A6586-1EEF-4CDF-AFA6-53DD5EA88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747EA-33F6-45C1-AC3D-9D040E9E7314}" type="pres">
      <dgm:prSet presAssocID="{65A508B8-67CC-40ED-BF1A-7564AE1AD9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8E5A8-26AA-4EFC-BD8B-9E8E670EA7B9}" type="pres">
      <dgm:prSet presAssocID="{078C01C3-25AB-4AD5-853B-20DFACD857B9}" presName="sibTrans" presStyleCnt="0"/>
      <dgm:spPr/>
    </dgm:pt>
    <dgm:pt modelId="{C154272F-D19B-45DF-B1E4-FBF315B997AC}" type="pres">
      <dgm:prSet presAssocID="{8638EBC6-2023-4099-A604-B71EE3CA17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D734B-6218-4E16-952E-7FC1F4B8B285}" type="pres">
      <dgm:prSet presAssocID="{4338DE88-345A-40D4-8528-120D2EBACA98}" presName="sibTrans" presStyleCnt="0"/>
      <dgm:spPr/>
    </dgm:pt>
    <dgm:pt modelId="{412D9DE3-53E3-4114-86E5-5214B4D80504}" type="pres">
      <dgm:prSet presAssocID="{71A6767F-87F0-4A07-B341-2F609BA6DC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75BFF-B61F-4619-B3EB-61799B1B65E8}" type="presOf" srcId="{71A6767F-87F0-4A07-B341-2F609BA6DC3A}" destId="{412D9DE3-53E3-4114-86E5-5214B4D80504}" srcOrd="0" destOrd="0" presId="urn:microsoft.com/office/officeart/2005/8/layout/hList6"/>
    <dgm:cxn modelId="{241D0D4F-82EE-4163-A51D-81CFEA836FD2}" type="presOf" srcId="{65A508B8-67CC-40ED-BF1A-7564AE1AD9B7}" destId="{6FF747EA-33F6-45C1-AC3D-9D040E9E7314}" srcOrd="0" destOrd="0" presId="urn:microsoft.com/office/officeart/2005/8/layout/hList6"/>
    <dgm:cxn modelId="{438FC5E2-D0E9-4599-B79D-06C19AAB45A3}" srcId="{9E0A6586-1EEF-4CDF-AFA6-53DD5EA881B4}" destId="{8638EBC6-2023-4099-A604-B71EE3CA17D7}" srcOrd="1" destOrd="0" parTransId="{7D7717E2-36BA-4241-A19F-F1CD47BA8A23}" sibTransId="{4338DE88-345A-40D4-8528-120D2EBACA98}"/>
    <dgm:cxn modelId="{6AF89991-D6C0-4654-B79C-10082A8A414C}" type="presOf" srcId="{9E0A6586-1EEF-4CDF-AFA6-53DD5EA881B4}" destId="{C70F4C32-7F89-4643-ADEC-17DD9BF49BF2}" srcOrd="0" destOrd="0" presId="urn:microsoft.com/office/officeart/2005/8/layout/hList6"/>
    <dgm:cxn modelId="{96F25402-6262-496A-AE2A-40989F03056B}" type="presOf" srcId="{8638EBC6-2023-4099-A604-B71EE3CA17D7}" destId="{C154272F-D19B-45DF-B1E4-FBF315B997AC}" srcOrd="0" destOrd="0" presId="urn:microsoft.com/office/officeart/2005/8/layout/hList6"/>
    <dgm:cxn modelId="{EEF92135-3103-41B1-9EB3-EBAAB4705A3C}" srcId="{9E0A6586-1EEF-4CDF-AFA6-53DD5EA881B4}" destId="{71A6767F-87F0-4A07-B341-2F609BA6DC3A}" srcOrd="2" destOrd="0" parTransId="{34D42E6A-7A9B-4A59-8AB3-B9AE268FACAE}" sibTransId="{BB9F7EDF-6F61-4BD5-8585-CBDBCF6228BE}"/>
    <dgm:cxn modelId="{540CD21A-D62E-4D68-8BE6-5F2FBBEA2039}" srcId="{9E0A6586-1EEF-4CDF-AFA6-53DD5EA881B4}" destId="{65A508B8-67CC-40ED-BF1A-7564AE1AD9B7}" srcOrd="0" destOrd="0" parTransId="{E35AEBCB-BAC4-4D82-9959-480D777FA3CF}" sibTransId="{078C01C3-25AB-4AD5-853B-20DFACD857B9}"/>
    <dgm:cxn modelId="{1C8F322F-0FC9-418F-A99A-3D4C1A582C1C}" type="presParOf" srcId="{C70F4C32-7F89-4643-ADEC-17DD9BF49BF2}" destId="{6FF747EA-33F6-45C1-AC3D-9D040E9E7314}" srcOrd="0" destOrd="0" presId="urn:microsoft.com/office/officeart/2005/8/layout/hList6"/>
    <dgm:cxn modelId="{43C9B860-D1E0-4D76-9E55-3D72ADB4CBD9}" type="presParOf" srcId="{C70F4C32-7F89-4643-ADEC-17DD9BF49BF2}" destId="{50D8E5A8-26AA-4EFC-BD8B-9E8E670EA7B9}" srcOrd="1" destOrd="0" presId="urn:microsoft.com/office/officeart/2005/8/layout/hList6"/>
    <dgm:cxn modelId="{4F3CAC03-DCCA-486E-B656-ED02FF013E8E}" type="presParOf" srcId="{C70F4C32-7F89-4643-ADEC-17DD9BF49BF2}" destId="{C154272F-D19B-45DF-B1E4-FBF315B997AC}" srcOrd="2" destOrd="0" presId="urn:microsoft.com/office/officeart/2005/8/layout/hList6"/>
    <dgm:cxn modelId="{AFF04D6E-5FB9-4A4B-B7B9-37DE8FB3C987}" type="presParOf" srcId="{C70F4C32-7F89-4643-ADEC-17DD9BF49BF2}" destId="{E40D734B-6218-4E16-952E-7FC1F4B8B285}" srcOrd="3" destOrd="0" presId="urn:microsoft.com/office/officeart/2005/8/layout/hList6"/>
    <dgm:cxn modelId="{5AD30341-E16A-4019-949C-EE7852270D6D}" type="presParOf" srcId="{C70F4C32-7F89-4643-ADEC-17DD9BF49BF2}" destId="{412D9DE3-53E3-4114-86E5-5214B4D8050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1AB46-0672-49DA-99CA-B6033E2CCB6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IN"/>
        </a:p>
      </dgm:t>
    </dgm:pt>
    <dgm:pt modelId="{ED6BB54B-3FC8-4C74-BAF4-94FC0DC5C52C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Enables Collaborative Accounting </a:t>
          </a:r>
          <a:endParaRPr lang="en-IN" dirty="0">
            <a:latin typeface="Calibri" panose="020F0502020204030204" pitchFamily="34" charset="0"/>
          </a:endParaRPr>
        </a:p>
      </dgm:t>
    </dgm:pt>
    <dgm:pt modelId="{566D02B7-34D5-4B63-914E-F8BA25113510}" type="parTrans" cxnId="{16A75BC9-D223-49DB-8B99-ABE7196D5C4E}">
      <dgm:prSet/>
      <dgm:spPr/>
      <dgm:t>
        <a:bodyPr/>
        <a:lstStyle/>
        <a:p>
          <a:endParaRPr lang="en-IN"/>
        </a:p>
      </dgm:t>
    </dgm:pt>
    <dgm:pt modelId="{AAEABAFF-92C8-4A02-8E40-F4134F902F48}" type="sibTrans" cxnId="{16A75BC9-D223-49DB-8B99-ABE7196D5C4E}">
      <dgm:prSet/>
      <dgm:spPr/>
      <dgm:t>
        <a:bodyPr/>
        <a:lstStyle/>
        <a:p>
          <a:endParaRPr lang="en-IN"/>
        </a:p>
      </dgm:t>
    </dgm:pt>
    <dgm:pt modelId="{FCE26AB7-4BAC-4E57-A0B6-C8B91BF43975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Lowers down cost of managing Accounts &amp; Inventory </a:t>
          </a:r>
          <a:endParaRPr lang="en-IN" dirty="0">
            <a:latin typeface="Calibri" panose="020F0502020204030204" pitchFamily="34" charset="0"/>
          </a:endParaRPr>
        </a:p>
      </dgm:t>
    </dgm:pt>
    <dgm:pt modelId="{E9ED0393-0813-4523-BE98-20650D78B4A6}" type="parTrans" cxnId="{D1A22085-252A-4146-A46D-CECC1CD0FFCE}">
      <dgm:prSet/>
      <dgm:spPr/>
      <dgm:t>
        <a:bodyPr/>
        <a:lstStyle/>
        <a:p>
          <a:endParaRPr lang="en-IN"/>
        </a:p>
      </dgm:t>
    </dgm:pt>
    <dgm:pt modelId="{D2C8CBF6-819B-4D36-BAE8-2F4D311769C1}" type="sibTrans" cxnId="{D1A22085-252A-4146-A46D-CECC1CD0FFCE}">
      <dgm:prSet/>
      <dgm:spPr/>
      <dgm:t>
        <a:bodyPr/>
        <a:lstStyle/>
        <a:p>
          <a:endParaRPr lang="en-IN"/>
        </a:p>
      </dgm:t>
    </dgm:pt>
    <dgm:pt modelId="{7AB037BB-936B-4A58-868E-266BF7EFAAD7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Improving Speed  of information and data exchange</a:t>
          </a:r>
          <a:endParaRPr lang="en-IN" dirty="0">
            <a:latin typeface="Calibri" panose="020F0502020204030204" pitchFamily="34" charset="0"/>
          </a:endParaRPr>
        </a:p>
      </dgm:t>
    </dgm:pt>
    <dgm:pt modelId="{B066423D-6A90-4774-B939-7D17D9BF0E9D}" type="parTrans" cxnId="{3C110771-0028-4D50-AB94-117DC2754876}">
      <dgm:prSet/>
      <dgm:spPr/>
      <dgm:t>
        <a:bodyPr/>
        <a:lstStyle/>
        <a:p>
          <a:endParaRPr lang="en-IN"/>
        </a:p>
      </dgm:t>
    </dgm:pt>
    <dgm:pt modelId="{BD534EF7-0747-47A9-9525-451BD6E419BE}" type="sibTrans" cxnId="{3C110771-0028-4D50-AB94-117DC2754876}">
      <dgm:prSet/>
      <dgm:spPr/>
      <dgm:t>
        <a:bodyPr/>
        <a:lstStyle/>
        <a:p>
          <a:endParaRPr lang="en-IN"/>
        </a:p>
      </dgm:t>
    </dgm:pt>
    <dgm:pt modelId="{C6F1C577-F4B2-46F8-A59B-26603F030667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Accuracy in information capturing – Less Human Errors</a:t>
          </a:r>
          <a:endParaRPr lang="en-IN" dirty="0">
            <a:latin typeface="Calibri" panose="020F0502020204030204" pitchFamily="34" charset="0"/>
          </a:endParaRPr>
        </a:p>
      </dgm:t>
    </dgm:pt>
    <dgm:pt modelId="{C2001C8A-7919-4EAA-B786-162707565F97}" type="parTrans" cxnId="{3DB6009A-1818-4808-8F2E-0F9E78C66811}">
      <dgm:prSet/>
      <dgm:spPr/>
      <dgm:t>
        <a:bodyPr/>
        <a:lstStyle/>
        <a:p>
          <a:endParaRPr lang="en-IN"/>
        </a:p>
      </dgm:t>
    </dgm:pt>
    <dgm:pt modelId="{C1DD3E09-BB95-430E-90A4-8555B5CE40DC}" type="sibTrans" cxnId="{3DB6009A-1818-4808-8F2E-0F9E78C66811}">
      <dgm:prSet/>
      <dgm:spPr/>
      <dgm:t>
        <a:bodyPr/>
        <a:lstStyle/>
        <a:p>
          <a:endParaRPr lang="en-IN"/>
        </a:p>
      </dgm:t>
    </dgm:pt>
    <dgm:pt modelId="{F8484B6D-C686-4AD8-95C1-80AABCAFC587}" type="pres">
      <dgm:prSet presAssocID="{45C1AB46-0672-49DA-99CA-B6033E2CCB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91D588-4F25-4EF3-8378-EFD219D860CA}" type="pres">
      <dgm:prSet presAssocID="{ED6BB54B-3FC8-4C74-BAF4-94FC0DC5C52C}" presName="root" presStyleCnt="0"/>
      <dgm:spPr/>
    </dgm:pt>
    <dgm:pt modelId="{8FE0A4A6-86D8-403F-BB63-8FBF3F10A973}" type="pres">
      <dgm:prSet presAssocID="{ED6BB54B-3FC8-4C74-BAF4-94FC0DC5C52C}" presName="rootComposite" presStyleCnt="0"/>
      <dgm:spPr/>
    </dgm:pt>
    <dgm:pt modelId="{414A238C-D9A7-4431-8592-4ADD291798BF}" type="pres">
      <dgm:prSet presAssocID="{ED6BB54B-3FC8-4C74-BAF4-94FC0DC5C52C}" presName="rootText" presStyleLbl="node1" presStyleIdx="0" presStyleCnt="4"/>
      <dgm:spPr/>
      <dgm:t>
        <a:bodyPr/>
        <a:lstStyle/>
        <a:p>
          <a:endParaRPr lang="en-US"/>
        </a:p>
      </dgm:t>
    </dgm:pt>
    <dgm:pt modelId="{EB350B18-9975-499B-B881-1ECD38F0B1D3}" type="pres">
      <dgm:prSet presAssocID="{ED6BB54B-3FC8-4C74-BAF4-94FC0DC5C52C}" presName="rootConnector" presStyleLbl="node1" presStyleIdx="0" presStyleCnt="4"/>
      <dgm:spPr/>
      <dgm:t>
        <a:bodyPr/>
        <a:lstStyle/>
        <a:p>
          <a:endParaRPr lang="en-US"/>
        </a:p>
      </dgm:t>
    </dgm:pt>
    <dgm:pt modelId="{3D192ECB-CA7F-431F-8E8B-A6A685743214}" type="pres">
      <dgm:prSet presAssocID="{ED6BB54B-3FC8-4C74-BAF4-94FC0DC5C52C}" presName="childShape" presStyleCnt="0"/>
      <dgm:spPr/>
    </dgm:pt>
    <dgm:pt modelId="{B4234934-DCC3-4561-9651-27E97DCD8B52}" type="pres">
      <dgm:prSet presAssocID="{FCE26AB7-4BAC-4E57-A0B6-C8B91BF43975}" presName="root" presStyleCnt="0"/>
      <dgm:spPr/>
    </dgm:pt>
    <dgm:pt modelId="{8EDEFEB8-C2E8-4446-840E-4934A2569FB8}" type="pres">
      <dgm:prSet presAssocID="{FCE26AB7-4BAC-4E57-A0B6-C8B91BF43975}" presName="rootComposite" presStyleCnt="0"/>
      <dgm:spPr/>
    </dgm:pt>
    <dgm:pt modelId="{DB31DFFE-DC65-4223-ACD3-12771DA420DB}" type="pres">
      <dgm:prSet presAssocID="{FCE26AB7-4BAC-4E57-A0B6-C8B91BF43975}" presName="rootText" presStyleLbl="node1" presStyleIdx="1" presStyleCnt="4"/>
      <dgm:spPr/>
      <dgm:t>
        <a:bodyPr/>
        <a:lstStyle/>
        <a:p>
          <a:endParaRPr lang="en-US"/>
        </a:p>
      </dgm:t>
    </dgm:pt>
    <dgm:pt modelId="{F55CF95C-6BB6-4737-B1F0-A70A63FD74EA}" type="pres">
      <dgm:prSet presAssocID="{FCE26AB7-4BAC-4E57-A0B6-C8B91BF43975}" presName="rootConnector" presStyleLbl="node1" presStyleIdx="1" presStyleCnt="4"/>
      <dgm:spPr/>
      <dgm:t>
        <a:bodyPr/>
        <a:lstStyle/>
        <a:p>
          <a:endParaRPr lang="en-US"/>
        </a:p>
      </dgm:t>
    </dgm:pt>
    <dgm:pt modelId="{0C0F9DDF-5A14-4A08-94E6-22DEDAE912C8}" type="pres">
      <dgm:prSet presAssocID="{FCE26AB7-4BAC-4E57-A0B6-C8B91BF43975}" presName="childShape" presStyleCnt="0"/>
      <dgm:spPr/>
    </dgm:pt>
    <dgm:pt modelId="{11AA6148-6EB8-40FE-B09B-41D04C3B7957}" type="pres">
      <dgm:prSet presAssocID="{7AB037BB-936B-4A58-868E-266BF7EFAAD7}" presName="root" presStyleCnt="0"/>
      <dgm:spPr/>
    </dgm:pt>
    <dgm:pt modelId="{6836C7B3-7043-4969-8753-193CC9ED34DF}" type="pres">
      <dgm:prSet presAssocID="{7AB037BB-936B-4A58-868E-266BF7EFAAD7}" presName="rootComposite" presStyleCnt="0"/>
      <dgm:spPr/>
    </dgm:pt>
    <dgm:pt modelId="{9A5CFEB6-14B9-4D9D-921D-662BA1B4FD3F}" type="pres">
      <dgm:prSet presAssocID="{7AB037BB-936B-4A58-868E-266BF7EFAAD7}" presName="rootText" presStyleLbl="node1" presStyleIdx="2" presStyleCnt="4"/>
      <dgm:spPr/>
      <dgm:t>
        <a:bodyPr/>
        <a:lstStyle/>
        <a:p>
          <a:endParaRPr lang="en-US"/>
        </a:p>
      </dgm:t>
    </dgm:pt>
    <dgm:pt modelId="{A7E4F248-DB7B-4E72-9F2C-A9430D35DC29}" type="pres">
      <dgm:prSet presAssocID="{7AB037BB-936B-4A58-868E-266BF7EFAAD7}" presName="rootConnector" presStyleLbl="node1" presStyleIdx="2" presStyleCnt="4"/>
      <dgm:spPr/>
      <dgm:t>
        <a:bodyPr/>
        <a:lstStyle/>
        <a:p>
          <a:endParaRPr lang="en-US"/>
        </a:p>
      </dgm:t>
    </dgm:pt>
    <dgm:pt modelId="{72343205-FA85-4EBA-95DC-89A9EDF0A14C}" type="pres">
      <dgm:prSet presAssocID="{7AB037BB-936B-4A58-868E-266BF7EFAAD7}" presName="childShape" presStyleCnt="0"/>
      <dgm:spPr/>
    </dgm:pt>
    <dgm:pt modelId="{5EA4CFDB-D353-4E69-87E1-8913A49E5659}" type="pres">
      <dgm:prSet presAssocID="{C6F1C577-F4B2-46F8-A59B-26603F030667}" presName="root" presStyleCnt="0"/>
      <dgm:spPr/>
    </dgm:pt>
    <dgm:pt modelId="{2BA6714C-793C-4597-832D-8F1891E5B397}" type="pres">
      <dgm:prSet presAssocID="{C6F1C577-F4B2-46F8-A59B-26603F030667}" presName="rootComposite" presStyleCnt="0"/>
      <dgm:spPr/>
    </dgm:pt>
    <dgm:pt modelId="{A5026CF9-C093-4913-B986-A5BDBC386818}" type="pres">
      <dgm:prSet presAssocID="{C6F1C577-F4B2-46F8-A59B-26603F030667}" presName="rootText" presStyleLbl="node1" presStyleIdx="3" presStyleCnt="4"/>
      <dgm:spPr/>
      <dgm:t>
        <a:bodyPr/>
        <a:lstStyle/>
        <a:p>
          <a:endParaRPr lang="en-US"/>
        </a:p>
      </dgm:t>
    </dgm:pt>
    <dgm:pt modelId="{56C5266D-FCA3-47E9-9D3D-92F1E3EE4AE7}" type="pres">
      <dgm:prSet presAssocID="{C6F1C577-F4B2-46F8-A59B-26603F030667}" presName="rootConnector" presStyleLbl="node1" presStyleIdx="3" presStyleCnt="4"/>
      <dgm:spPr/>
      <dgm:t>
        <a:bodyPr/>
        <a:lstStyle/>
        <a:p>
          <a:endParaRPr lang="en-US"/>
        </a:p>
      </dgm:t>
    </dgm:pt>
    <dgm:pt modelId="{EB16687C-F30D-43BA-9A8C-4B7ED98FFCEB}" type="pres">
      <dgm:prSet presAssocID="{C6F1C577-F4B2-46F8-A59B-26603F030667}" presName="childShape" presStyleCnt="0"/>
      <dgm:spPr/>
    </dgm:pt>
  </dgm:ptLst>
  <dgm:cxnLst>
    <dgm:cxn modelId="{4EE324DA-BEA6-44D8-B6BF-717D94EE4E4F}" type="presOf" srcId="{ED6BB54B-3FC8-4C74-BAF4-94FC0DC5C52C}" destId="{EB350B18-9975-499B-B881-1ECD38F0B1D3}" srcOrd="1" destOrd="0" presId="urn:microsoft.com/office/officeart/2005/8/layout/hierarchy3"/>
    <dgm:cxn modelId="{E50AA799-5728-47B4-8090-71B1D090D6EA}" type="presOf" srcId="{7AB037BB-936B-4A58-868E-266BF7EFAAD7}" destId="{A7E4F248-DB7B-4E72-9F2C-A9430D35DC29}" srcOrd="1" destOrd="0" presId="urn:microsoft.com/office/officeart/2005/8/layout/hierarchy3"/>
    <dgm:cxn modelId="{A5ADF6B4-D09A-449E-B6C2-75ACE910AD18}" type="presOf" srcId="{FCE26AB7-4BAC-4E57-A0B6-C8B91BF43975}" destId="{DB31DFFE-DC65-4223-ACD3-12771DA420DB}" srcOrd="0" destOrd="0" presId="urn:microsoft.com/office/officeart/2005/8/layout/hierarchy3"/>
    <dgm:cxn modelId="{3DB6009A-1818-4808-8F2E-0F9E78C66811}" srcId="{45C1AB46-0672-49DA-99CA-B6033E2CCB69}" destId="{C6F1C577-F4B2-46F8-A59B-26603F030667}" srcOrd="3" destOrd="0" parTransId="{C2001C8A-7919-4EAA-B786-162707565F97}" sibTransId="{C1DD3E09-BB95-430E-90A4-8555B5CE40DC}"/>
    <dgm:cxn modelId="{C88A747F-C10D-4623-929A-88A0F7B883E2}" type="presOf" srcId="{ED6BB54B-3FC8-4C74-BAF4-94FC0DC5C52C}" destId="{414A238C-D9A7-4431-8592-4ADD291798BF}" srcOrd="0" destOrd="0" presId="urn:microsoft.com/office/officeart/2005/8/layout/hierarchy3"/>
    <dgm:cxn modelId="{556F3589-1D0D-4F29-9504-3ECD75BEC936}" type="presOf" srcId="{45C1AB46-0672-49DA-99CA-B6033E2CCB69}" destId="{F8484B6D-C686-4AD8-95C1-80AABCAFC587}" srcOrd="0" destOrd="0" presId="urn:microsoft.com/office/officeart/2005/8/layout/hierarchy3"/>
    <dgm:cxn modelId="{BD2EDE48-9CEB-4319-9C04-57F8B0E2C81B}" type="presOf" srcId="{FCE26AB7-4BAC-4E57-A0B6-C8B91BF43975}" destId="{F55CF95C-6BB6-4737-B1F0-A70A63FD74EA}" srcOrd="1" destOrd="0" presId="urn:microsoft.com/office/officeart/2005/8/layout/hierarchy3"/>
    <dgm:cxn modelId="{1AE1DF4D-E7F4-47AF-B729-A084F2728BB7}" type="presOf" srcId="{C6F1C577-F4B2-46F8-A59B-26603F030667}" destId="{A5026CF9-C093-4913-B986-A5BDBC386818}" srcOrd="0" destOrd="0" presId="urn:microsoft.com/office/officeart/2005/8/layout/hierarchy3"/>
    <dgm:cxn modelId="{3C110771-0028-4D50-AB94-117DC2754876}" srcId="{45C1AB46-0672-49DA-99CA-B6033E2CCB69}" destId="{7AB037BB-936B-4A58-868E-266BF7EFAAD7}" srcOrd="2" destOrd="0" parTransId="{B066423D-6A90-4774-B939-7D17D9BF0E9D}" sibTransId="{BD534EF7-0747-47A9-9525-451BD6E419BE}"/>
    <dgm:cxn modelId="{8C326B05-49BD-4447-B938-0A959D2375DC}" type="presOf" srcId="{C6F1C577-F4B2-46F8-A59B-26603F030667}" destId="{56C5266D-FCA3-47E9-9D3D-92F1E3EE4AE7}" srcOrd="1" destOrd="0" presId="urn:microsoft.com/office/officeart/2005/8/layout/hierarchy3"/>
    <dgm:cxn modelId="{D1A22085-252A-4146-A46D-CECC1CD0FFCE}" srcId="{45C1AB46-0672-49DA-99CA-B6033E2CCB69}" destId="{FCE26AB7-4BAC-4E57-A0B6-C8B91BF43975}" srcOrd="1" destOrd="0" parTransId="{E9ED0393-0813-4523-BE98-20650D78B4A6}" sibTransId="{D2C8CBF6-819B-4D36-BAE8-2F4D311769C1}"/>
    <dgm:cxn modelId="{2F706276-588D-448D-9923-C2821EEBAAC7}" type="presOf" srcId="{7AB037BB-936B-4A58-868E-266BF7EFAAD7}" destId="{9A5CFEB6-14B9-4D9D-921D-662BA1B4FD3F}" srcOrd="0" destOrd="0" presId="urn:microsoft.com/office/officeart/2005/8/layout/hierarchy3"/>
    <dgm:cxn modelId="{16A75BC9-D223-49DB-8B99-ABE7196D5C4E}" srcId="{45C1AB46-0672-49DA-99CA-B6033E2CCB69}" destId="{ED6BB54B-3FC8-4C74-BAF4-94FC0DC5C52C}" srcOrd="0" destOrd="0" parTransId="{566D02B7-34D5-4B63-914E-F8BA25113510}" sibTransId="{AAEABAFF-92C8-4A02-8E40-F4134F902F48}"/>
    <dgm:cxn modelId="{6ADD1E43-E98E-465E-B1F0-417F40071BD4}" type="presParOf" srcId="{F8484B6D-C686-4AD8-95C1-80AABCAFC587}" destId="{E991D588-4F25-4EF3-8378-EFD219D860CA}" srcOrd="0" destOrd="0" presId="urn:microsoft.com/office/officeart/2005/8/layout/hierarchy3"/>
    <dgm:cxn modelId="{91C3676D-BCF1-4F5F-B9C9-EB8C5CBF77CB}" type="presParOf" srcId="{E991D588-4F25-4EF3-8378-EFD219D860CA}" destId="{8FE0A4A6-86D8-403F-BB63-8FBF3F10A973}" srcOrd="0" destOrd="0" presId="urn:microsoft.com/office/officeart/2005/8/layout/hierarchy3"/>
    <dgm:cxn modelId="{3270D52B-56AE-49D5-BB85-41C824A1B46B}" type="presParOf" srcId="{8FE0A4A6-86D8-403F-BB63-8FBF3F10A973}" destId="{414A238C-D9A7-4431-8592-4ADD291798BF}" srcOrd="0" destOrd="0" presId="urn:microsoft.com/office/officeart/2005/8/layout/hierarchy3"/>
    <dgm:cxn modelId="{0AA3B840-77AA-448B-84B3-A049F2DD29E8}" type="presParOf" srcId="{8FE0A4A6-86D8-403F-BB63-8FBF3F10A973}" destId="{EB350B18-9975-499B-B881-1ECD38F0B1D3}" srcOrd="1" destOrd="0" presId="urn:microsoft.com/office/officeart/2005/8/layout/hierarchy3"/>
    <dgm:cxn modelId="{1827D71A-EFED-4677-B741-8065342871A4}" type="presParOf" srcId="{E991D588-4F25-4EF3-8378-EFD219D860CA}" destId="{3D192ECB-CA7F-431F-8E8B-A6A685743214}" srcOrd="1" destOrd="0" presId="urn:microsoft.com/office/officeart/2005/8/layout/hierarchy3"/>
    <dgm:cxn modelId="{CE18399A-12C0-403A-A536-CA4063016E76}" type="presParOf" srcId="{F8484B6D-C686-4AD8-95C1-80AABCAFC587}" destId="{B4234934-DCC3-4561-9651-27E97DCD8B52}" srcOrd="1" destOrd="0" presId="urn:microsoft.com/office/officeart/2005/8/layout/hierarchy3"/>
    <dgm:cxn modelId="{F5A8C8BF-77F5-42C3-885B-8BC566B91848}" type="presParOf" srcId="{B4234934-DCC3-4561-9651-27E97DCD8B52}" destId="{8EDEFEB8-C2E8-4446-840E-4934A2569FB8}" srcOrd="0" destOrd="0" presId="urn:microsoft.com/office/officeart/2005/8/layout/hierarchy3"/>
    <dgm:cxn modelId="{0FB55E3F-42D5-4644-9804-EC0DA7828047}" type="presParOf" srcId="{8EDEFEB8-C2E8-4446-840E-4934A2569FB8}" destId="{DB31DFFE-DC65-4223-ACD3-12771DA420DB}" srcOrd="0" destOrd="0" presId="urn:microsoft.com/office/officeart/2005/8/layout/hierarchy3"/>
    <dgm:cxn modelId="{758899C9-4A26-473F-A690-59C13B36BCF0}" type="presParOf" srcId="{8EDEFEB8-C2E8-4446-840E-4934A2569FB8}" destId="{F55CF95C-6BB6-4737-B1F0-A70A63FD74EA}" srcOrd="1" destOrd="0" presId="urn:microsoft.com/office/officeart/2005/8/layout/hierarchy3"/>
    <dgm:cxn modelId="{47CB1CE0-1159-4840-8090-BDA29A9B8360}" type="presParOf" srcId="{B4234934-DCC3-4561-9651-27E97DCD8B52}" destId="{0C0F9DDF-5A14-4A08-94E6-22DEDAE912C8}" srcOrd="1" destOrd="0" presId="urn:microsoft.com/office/officeart/2005/8/layout/hierarchy3"/>
    <dgm:cxn modelId="{827A85B6-E4BD-454F-A3A5-CA798C0187D2}" type="presParOf" srcId="{F8484B6D-C686-4AD8-95C1-80AABCAFC587}" destId="{11AA6148-6EB8-40FE-B09B-41D04C3B7957}" srcOrd="2" destOrd="0" presId="urn:microsoft.com/office/officeart/2005/8/layout/hierarchy3"/>
    <dgm:cxn modelId="{C7BCBD58-0F84-430C-95F5-6E7475EBC2E9}" type="presParOf" srcId="{11AA6148-6EB8-40FE-B09B-41D04C3B7957}" destId="{6836C7B3-7043-4969-8753-193CC9ED34DF}" srcOrd="0" destOrd="0" presId="urn:microsoft.com/office/officeart/2005/8/layout/hierarchy3"/>
    <dgm:cxn modelId="{2711D775-9A52-48FA-A3AF-0798EB975F01}" type="presParOf" srcId="{6836C7B3-7043-4969-8753-193CC9ED34DF}" destId="{9A5CFEB6-14B9-4D9D-921D-662BA1B4FD3F}" srcOrd="0" destOrd="0" presId="urn:microsoft.com/office/officeart/2005/8/layout/hierarchy3"/>
    <dgm:cxn modelId="{18DA2A92-79DF-4859-B68E-A364DD08583D}" type="presParOf" srcId="{6836C7B3-7043-4969-8753-193CC9ED34DF}" destId="{A7E4F248-DB7B-4E72-9F2C-A9430D35DC29}" srcOrd="1" destOrd="0" presId="urn:microsoft.com/office/officeart/2005/8/layout/hierarchy3"/>
    <dgm:cxn modelId="{F4286122-BFBC-4CE0-9BEC-7825CD4903F7}" type="presParOf" srcId="{11AA6148-6EB8-40FE-B09B-41D04C3B7957}" destId="{72343205-FA85-4EBA-95DC-89A9EDF0A14C}" srcOrd="1" destOrd="0" presId="urn:microsoft.com/office/officeart/2005/8/layout/hierarchy3"/>
    <dgm:cxn modelId="{EA3197E2-B4E8-41D9-83A5-DA36AD7DD464}" type="presParOf" srcId="{F8484B6D-C686-4AD8-95C1-80AABCAFC587}" destId="{5EA4CFDB-D353-4E69-87E1-8913A49E5659}" srcOrd="3" destOrd="0" presId="urn:microsoft.com/office/officeart/2005/8/layout/hierarchy3"/>
    <dgm:cxn modelId="{D5316AE7-FC84-4A3C-AF5F-EF5928ADB849}" type="presParOf" srcId="{5EA4CFDB-D353-4E69-87E1-8913A49E5659}" destId="{2BA6714C-793C-4597-832D-8F1891E5B397}" srcOrd="0" destOrd="0" presId="urn:microsoft.com/office/officeart/2005/8/layout/hierarchy3"/>
    <dgm:cxn modelId="{79FCD2FD-10ED-4ADE-911D-3B932EACE4C9}" type="presParOf" srcId="{2BA6714C-793C-4597-832D-8F1891E5B397}" destId="{A5026CF9-C093-4913-B986-A5BDBC386818}" srcOrd="0" destOrd="0" presId="urn:microsoft.com/office/officeart/2005/8/layout/hierarchy3"/>
    <dgm:cxn modelId="{AB2C2055-B4DE-4AA4-869E-8ABDF13DC635}" type="presParOf" srcId="{2BA6714C-793C-4597-832D-8F1891E5B397}" destId="{56C5266D-FCA3-47E9-9D3D-92F1E3EE4AE7}" srcOrd="1" destOrd="0" presId="urn:microsoft.com/office/officeart/2005/8/layout/hierarchy3"/>
    <dgm:cxn modelId="{D097DB2D-FFDB-4B1C-B904-C3F61D475C1D}" type="presParOf" srcId="{5EA4CFDB-D353-4E69-87E1-8913A49E5659}" destId="{EB16687C-F30D-43BA-9A8C-4B7ED98FFCE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47EA-33F6-45C1-AC3D-9D040E9E7314}">
      <dsp:nvSpPr>
        <dsp:cNvPr id="0" name=""/>
        <dsp:cNvSpPr/>
      </dsp:nvSpPr>
      <dsp:spPr>
        <a:xfrm rot="16200000">
          <a:off x="114206" y="-112897"/>
          <a:ext cx="3179299" cy="34050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Digital Invoice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for Automated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Feeding into Tally</a:t>
          </a:r>
        </a:p>
      </dsp:txBody>
      <dsp:txXfrm rot="5400000">
        <a:off x="1309" y="635860"/>
        <a:ext cx="3405094" cy="1907579"/>
      </dsp:txXfrm>
    </dsp:sp>
    <dsp:sp modelId="{C154272F-D19B-45DF-B1E4-FBF315B997AC}">
      <dsp:nvSpPr>
        <dsp:cNvPr id="0" name=""/>
        <dsp:cNvSpPr/>
      </dsp:nvSpPr>
      <dsp:spPr>
        <a:xfrm rot="16200000">
          <a:off x="3774683" y="-112897"/>
          <a:ext cx="3179299" cy="34050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Access and Share  Statement of Account</a:t>
          </a:r>
        </a:p>
      </dsp:txBody>
      <dsp:txXfrm rot="5400000">
        <a:off x="3661786" y="635860"/>
        <a:ext cx="3405094" cy="1907579"/>
      </dsp:txXfrm>
    </dsp:sp>
    <dsp:sp modelId="{412D9DE3-53E3-4114-86E5-5214B4D80504}">
      <dsp:nvSpPr>
        <dsp:cNvPr id="0" name=""/>
        <dsp:cNvSpPr/>
      </dsp:nvSpPr>
      <dsp:spPr>
        <a:xfrm rot="16200000">
          <a:off x="7435160" y="-112897"/>
          <a:ext cx="3179299" cy="340509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Invoice in HTML format on Smart Phone</a:t>
          </a:r>
        </a:p>
      </dsp:txBody>
      <dsp:txXfrm rot="5400000">
        <a:off x="7322263" y="635860"/>
        <a:ext cx="3405094" cy="190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238C-D9A7-4431-8592-4ADD291798BF}">
      <dsp:nvSpPr>
        <dsp:cNvPr id="0" name=""/>
        <dsp:cNvSpPr/>
      </dsp:nvSpPr>
      <dsp:spPr>
        <a:xfrm>
          <a:off x="1985" y="929860"/>
          <a:ext cx="2282113" cy="114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</a:rPr>
            <a:t>Enables Collaborative Accounting </a:t>
          </a:r>
          <a:endParaRPr lang="en-IN" sz="1900" kern="1200" dirty="0">
            <a:latin typeface="Calibri" panose="020F0502020204030204" pitchFamily="34" charset="0"/>
          </a:endParaRPr>
        </a:p>
      </dsp:txBody>
      <dsp:txXfrm>
        <a:off x="35405" y="963280"/>
        <a:ext cx="2215273" cy="1074216"/>
      </dsp:txXfrm>
    </dsp:sp>
    <dsp:sp modelId="{DB31DFFE-DC65-4223-ACD3-12771DA420DB}">
      <dsp:nvSpPr>
        <dsp:cNvPr id="0" name=""/>
        <dsp:cNvSpPr/>
      </dsp:nvSpPr>
      <dsp:spPr>
        <a:xfrm>
          <a:off x="2854627" y="929860"/>
          <a:ext cx="2282113" cy="114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</a:rPr>
            <a:t>Lowers down cost of managing Accounts &amp; Inventory </a:t>
          </a:r>
          <a:endParaRPr lang="en-IN" sz="1900" kern="1200" dirty="0">
            <a:latin typeface="Calibri" panose="020F0502020204030204" pitchFamily="34" charset="0"/>
          </a:endParaRPr>
        </a:p>
      </dsp:txBody>
      <dsp:txXfrm>
        <a:off x="2888047" y="963280"/>
        <a:ext cx="2215273" cy="1074216"/>
      </dsp:txXfrm>
    </dsp:sp>
    <dsp:sp modelId="{9A5CFEB6-14B9-4D9D-921D-662BA1B4FD3F}">
      <dsp:nvSpPr>
        <dsp:cNvPr id="0" name=""/>
        <dsp:cNvSpPr/>
      </dsp:nvSpPr>
      <dsp:spPr>
        <a:xfrm>
          <a:off x="5707270" y="929860"/>
          <a:ext cx="2282113" cy="114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</a:rPr>
            <a:t>Improving Speed  of information and data exchange</a:t>
          </a:r>
          <a:endParaRPr lang="en-IN" sz="1900" kern="1200" dirty="0">
            <a:latin typeface="Calibri" panose="020F0502020204030204" pitchFamily="34" charset="0"/>
          </a:endParaRPr>
        </a:p>
      </dsp:txBody>
      <dsp:txXfrm>
        <a:off x="5740690" y="963280"/>
        <a:ext cx="2215273" cy="1074216"/>
      </dsp:txXfrm>
    </dsp:sp>
    <dsp:sp modelId="{A5026CF9-C093-4913-B986-A5BDBC386818}">
      <dsp:nvSpPr>
        <dsp:cNvPr id="0" name=""/>
        <dsp:cNvSpPr/>
      </dsp:nvSpPr>
      <dsp:spPr>
        <a:xfrm>
          <a:off x="8559912" y="929860"/>
          <a:ext cx="2282113" cy="1141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libri" panose="020F0502020204030204" pitchFamily="34" charset="0"/>
            </a:rPr>
            <a:t>Accuracy in information capturing – Less Human Errors</a:t>
          </a:r>
          <a:endParaRPr lang="en-IN" sz="1900" kern="1200" dirty="0">
            <a:latin typeface="Calibri" panose="020F0502020204030204" pitchFamily="34" charset="0"/>
          </a:endParaRPr>
        </a:p>
      </dsp:txBody>
      <dsp:txXfrm>
        <a:off x="8593332" y="963280"/>
        <a:ext cx="2215273" cy="107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64C0-A755-4709-B454-7A16C1523F3F}" type="datetimeFigureOut">
              <a:rPr lang="en-IN" smtClean="0"/>
              <a:t>19-08-2016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60EC-C4FB-4F5C-B596-804FA1649E7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814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91B2-2A9C-44AB-9143-1D195400F8EE}" type="datetimeFigureOut">
              <a:rPr lang="en-IN" smtClean="0"/>
              <a:t>19-08-2016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78C9-3823-41F5-8EFC-9F96B8C3370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861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508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084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96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37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098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74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21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944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5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420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2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42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28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277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05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5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21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6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xchange.in/" TargetMode="External"/><Relationship Id="rId2" Type="http://schemas.openxmlformats.org/officeDocument/2006/relationships/hyperlink" Target="mailto:Gopal.Chechani@accxchange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0417" y="3908448"/>
            <a:ext cx="9208789" cy="1811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16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Digital Invoicing Solution</a:t>
            </a:r>
          </a:p>
          <a:p>
            <a:pPr algn="ctr"/>
            <a:r>
              <a:rPr lang="en-IN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From Tally to Tally</a:t>
            </a:r>
            <a:br>
              <a:rPr lang="en-IN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IN" sz="1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GIONEE Retailers</a:t>
            </a:r>
          </a:p>
          <a:p>
            <a:pPr algn="l"/>
            <a:r>
              <a:rPr lang="en-IN" sz="44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IN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IN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8" y="2371256"/>
            <a:ext cx="3139108" cy="1057744"/>
          </a:xfrm>
          <a:prstGeom prst="rect">
            <a:avLst/>
          </a:prstGeom>
        </p:spPr>
      </p:pic>
      <p:sp>
        <p:nvSpPr>
          <p:cNvPr id="8" name="AutoShape 4" descr="Image result for gionee ne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" name="AutoShape 8" descr="data:image/png;base64,iVBORw0KGgoAAAANSUhEUgAAAKAAAACgCAMAAAC8EZcfAAAA0lBMVEX/awH/////ZwD+awL8////ZAD8ZwD///3///n0k1T1ZAD6ZAD7upL8dRX5zKn//v7++On82sL7xqL0n1v6v5r7onP2oWb++vH4sn71qnz1iUb/8+n///f0fyX6gjzzijX9+ezzbAD5klX7bgD96tb2g0D4kUD2eyz63sj2uIr5s4r3v4/7gjz60bX88t/33bz4hSj3l0z3pm/zdQD61LD2dBj6x6366M35nV3xjkXzhjX4eSb1pnP2x575voz8eSf+9db518P+/+v1rHP3zqX2oFU5mP5MAAAJF0lEQVR4nO2bC3faOhLHbUlINg4YSIp5JYHY4dEE8rihDSFs7y7N9/9KOyPJxgZ86p5zi7N79G+TYEW2fh5JoxnZsSwjIyMjIyMjIyMjIyMjIyMjIyMjI6NTi8Y/afIxpwZUyanxJ0Wtiha3SF4dEtcpg3Ayq2/qoE3PymuermSNen22Pj0gfx4wW+osPN46dGxL1bCDL3lG/nPi3YFQhBe5gzBs2QJriLIA7RgwR6GyoCjNgr8E3BjAfP0PADq/BqwzVcf5wk/JJsVfo0Cpm1snnKkaTnRzegvScNWWcmu5Vaylq+r0wlOixa1zTkCcU5rTf9D1sg58y/OUf1LU+nWrSUBRBqCRUcmCGFD7NpjPuymQG3mdgmmvzbAmFaYbp5YuzWiZEzH+UfGrTVNq7qadCL9oHmrampSw1L0PdLh8ljbPKNBxdlosaJcAmIpmUp08CsQBn/CDL5VSAVPFo8EB3+eKBw3gPwkobCE+GSDNWpAx/9MBVh+GKbFP18WUTno7vUafD9AilMTitF4uoNrXKLCzwEoCZAUB/VIAyfunBww0YCsvp6S1ugbsl9HF7Yb2dvXcxHg511X6bgnRzE1ftz5d51Qhk0g7wuj29Ba0JpEGDHrHW6fkRk10357+ODEcKlT9J3z7zjteo1K3fbUYz0vY+oDgXjXO2GJkHc2W/oLoGuswMTv9EARANwmez7wDQMhTqnfak9v9FS9j62MUr7TiCAC1vNc+cxRgVMreDPG2ChAoot5e4ksJd4GfqTF4zsvoYoj9FsgnfAhLpyuPZrJ3DyKZOGAtx4DYiTMBi4lASDt6pkQ/ccI9h/B9gb/wcRo73dOndIqDTKZ6GjAmgnrPqxCA5LzireYBUwshADaXpfBJQ930FYZwmM9E1HF7t7c9d/ZdILL2QlGvjAGoCXk30BYEIPjnDBuNocMgPMBD6QOD57L4pMIzOU/Uf5FsKqjpIdBPfy1185cS+hNmweFuh7IrUG7CcrenwYHMAiaOEwoRbEnuw+ST4GHj4XNkH9nRQgtOn0Oa/8bASQjxG7+dB9idAtyeHIjw5fu+HdSv+Gd4AEFDsmw/gGMBMMZUfANyHtxaqfN3JwgUiPe4iRo6NGC204/ulh4vdfglwjGGz7yqy1X327w5nTbn9e5qxIn+ZflS0wAWPsKrYW29roVVWPH0k7LPAGhkZGT0/yqa+YxH2XXh+CPW3/PMNOPLf2vdSSeRajXDlzsyu9F6maMZVFiXOc80mr1SSrKIp4p/4+70AnuAuN/Y0VMzxXTvng6qp18kLcyHtSF59KpKnubj+DpoWqTiVWWumWqDVCokzYLb/crayfuiqPgkXkkXF4/PKt54Vp835/J59MuS441enp+fj8NUlcvtRf1l3po9VT2izWHxMdS63CEvP87PryXJJXxK6UNmy5nCj/OPvL3QrPEoX2IYz1gcyY+xQY6vsjVuVQ3K7ztRkokMX9wQjQz03hBruVyPETKDw/9UEf1sLyFoedSq1vcKvxayIZ/UB5jyCJn4wA8F2ILj/hWRlqKvcAeYVqpkkw1bysqW14DA34ZkXQ2uygzi1wYC0jPbziRXrSpcs45bJ7EdRDFAaoVTaJXFiKBr3F0DQKEBLdrtYxbCMGXHGB8+zSdyCw4AkfllnQCKBBAS+36iRYcrQOY0dFGjsXgvYkHvgsFNDX8+uzdaFIc5RcCFBOTtPt65aM7a7ut2s0BGZ77EShIQLPvTOwS07WnvNtEPnIkAaM9ThbkPDNId3B7CXU3/wumppSzbgoYRkFpXERK9POJkhEnobSPhO2KGDgYBmfAZ68jptAc4D+W1iKUTAglYD4ml/5EirmY0B5Dp5HDPVAFiqx2w5aC1VDUAy+vhZmA0IRLQZw50wfAZG/OygE1tIaqvrgBryYWKeEJyC8O/0eYHbjUGBIjvMPKitX4pEF8kxE0k4bxWqOxiu4kW7sNUJocWVCbUtlKAVHUSLWZA3g5grCzpgWNXgPe4s4oT78Lb7VdadBnZvrhTgMzu4igRU7AozwCy6dPj2zVqfB0mFmyu4FDqLSxAyL9CevvNk/MCha86yRmZdDG/Rn/xtLtd+Fl9geYfKrqLOxWwKGPfQ561oG/biaN5IlbsZmydUNuD1wIPpPhXOONbVY8Syjsv8/llGpCSMU7UMU/fLXhcn00VoLA7lfAOHdCmVkFHnbiZxA/C+TvAeD1gdtAusFmMz4FhrOghSL0HOH/ME8B7Qskj+uhzkuKj1SYOvR2gFTZxos8yXQwwQazBmMddLIa6bLgoYkHi9mEluIpreg/QAWOSBrRGMEvx+VcqIliC47Y3KUDyJidKe28Musn7DKkxmBQWcoPWego9cBGbEABZGvAKLAhlsKa8kTAJEeiZw8TAJVYCyEkPl/N+lJ3Fo0r8OgNJzWKuC4u9LMyhMTacVdWiU0EYuRan/OAWarCXid7goCTElcWermkCiMFZu6Gf42T8YOzz8DxaVY5aYxV0hNY6wsHSWo2qEBDCGDwARCP7wpm2qx7ce8VbXvRhUAbdeC1WgJRudXiQAgx5epTFgPFixQs9VabclXt9/QhjwX8H4gCQ0tc+blgOm3ftp4/tz8jBcGFei5c6OUnAC3H1twbptfjtMtEIXbwcg7vC9agIoVVpg7cVcUAo7BRgX1pQPuhKokW5WS5aoYXjNgGEDIaP6sJPA4rdObZzx9E7oReM3Y/DnG4RG8LF3OZAxYLoW23p8zhGM0wBwq2/NQNsT/jSz4popkdPFd9k6HDdF/dNoeJBnEc2vsnlaz8Id1RFQIzUmPzbIx+7oVjACoNh/T6PhgNHiT1i+MnvBgP2/V7fA1++zxcYD+ICML3Qf00AFlwIx97G/pb3Imfg/O3hXJoNBvEFUYMZRtSbVBH8ftAtnJXw2tWNGyuUed0EPvWSSUho7ardudts/rV1f1C93Qszswe11tqAnPJbOFzhokMnblYyXtovLPpuA4WZT3aS26f4RcjOI1h47MkMLZU5UuXOdvehsjpKMxdMgkxIAnclvFg4I6+8t7EQe6gjSa7Kt/fy/NRBfLncNDrTrNkyNjIyMjIyMjIyMjIyMjIyMjIyMjL65/RfrB+02GuQVeEAAAAASUVORK5CYII="/>
          <p:cNvSpPr>
            <a:spLocks noChangeAspect="1" noChangeArrowheads="1"/>
          </p:cNvSpPr>
          <p:nvPr/>
        </p:nvSpPr>
        <p:spPr bwMode="auto">
          <a:xfrm>
            <a:off x="8441445" y="26139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799470" y="1383097"/>
            <a:ext cx="317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Introducing…. </a:t>
            </a:r>
          </a:p>
        </p:txBody>
      </p:sp>
    </p:spTree>
    <p:extLst>
      <p:ext uri="{BB962C8B-B14F-4D97-AF65-F5344CB8AC3E}">
        <p14:creationId xmlns:p14="http://schemas.microsoft.com/office/powerpoint/2010/main" val="12576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55"/>
          <a:stretch/>
        </p:blipFill>
        <p:spPr>
          <a:xfrm>
            <a:off x="0" y="0"/>
            <a:ext cx="12197953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1076" y="4494727"/>
            <a:ext cx="692883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Purchase Entry Successfully Posted in Tally in the Books of Google India Ltd through AccXchange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52900" y="3175000"/>
            <a:ext cx="368300" cy="1206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7666" y="2059293"/>
            <a:ext cx="8596668" cy="171558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Receiving Digital Invoice from RD on Smart Phone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0" y="4090818"/>
            <a:ext cx="1323507" cy="7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406" y="4140642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</a:t>
            </a:r>
            <a:r>
              <a:rPr lang="en-IN" sz="3600" b="1" dirty="0"/>
              <a:t> Google India Ltd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3648" y="5472546"/>
            <a:ext cx="742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Assuming Supplier and Buyer is already connected through Mobile App</a:t>
            </a:r>
          </a:p>
        </p:txBody>
      </p:sp>
    </p:spTree>
    <p:extLst>
      <p:ext uri="{BB962C8B-B14F-4D97-AF65-F5344CB8AC3E}">
        <p14:creationId xmlns:p14="http://schemas.microsoft.com/office/powerpoint/2010/main" val="332067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9" y="1120676"/>
            <a:ext cx="3319722" cy="5264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874" y="1120676"/>
            <a:ext cx="2993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Receive Invoice Digitally on Smartphone.</a:t>
            </a:r>
            <a:endParaRPr lang="en-IN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70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132" y="3429000"/>
            <a:ext cx="627669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Gopal Chechani</a:t>
            </a:r>
          </a:p>
          <a:p>
            <a:pPr marL="0" indent="0">
              <a:buNone/>
            </a:pPr>
            <a:r>
              <a:rPr lang="en-IN" sz="1900" b="1" dirty="0"/>
              <a:t>AccXchange Transactions Worldwide Pvt Ltd</a:t>
            </a:r>
          </a:p>
          <a:p>
            <a:pPr marL="0" indent="0">
              <a:buNone/>
            </a:pPr>
            <a:r>
              <a:rPr lang="en-IN" dirty="0">
                <a:hlinkClick r:id="rId2"/>
              </a:rPr>
              <a:t>Gopal.Chechani@accxchange.in</a:t>
            </a:r>
            <a:r>
              <a:rPr lang="en-IN" dirty="0"/>
              <a:t> , </a:t>
            </a:r>
            <a:r>
              <a:rPr lang="en-IN" dirty="0" smtClean="0">
                <a:hlinkClick r:id="rId3"/>
              </a:rPr>
              <a:t>www.AccXchange.in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Mobile: +91-8875627160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017" y="821784"/>
            <a:ext cx="512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32" y="2258973"/>
            <a:ext cx="3031214" cy="1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876" y="187570"/>
            <a:ext cx="8596668" cy="742682"/>
          </a:xfrm>
        </p:spPr>
        <p:txBody>
          <a:bodyPr>
            <a:normAutofit fontScale="90000"/>
          </a:bodyPr>
          <a:lstStyle/>
          <a:p>
            <a:r>
              <a:rPr lang="en-IN" sz="8000" b="1" dirty="0">
                <a:latin typeface="Calibri" panose="020F0502020204030204" pitchFamily="34" charset="0"/>
              </a:rPr>
              <a:t>Solutions </a:t>
            </a:r>
            <a:r>
              <a:rPr lang="en-IN" sz="3200" b="1" dirty="0"/>
              <a:t/>
            </a:r>
            <a:br>
              <a:rPr lang="en-IN" sz="3200" b="1" dirty="0"/>
            </a:br>
            <a:r>
              <a:rPr lang="en-IN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for Retailers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679950"/>
              </p:ext>
            </p:extLst>
          </p:nvPr>
        </p:nvGraphicFramePr>
        <p:xfrm>
          <a:off x="916485" y="2504049"/>
          <a:ext cx="10728667" cy="317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8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150" y="467933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bri" panose="020F0502020204030204" pitchFamily="34" charset="0"/>
              </a:rPr>
              <a:t>Key Advantages </a:t>
            </a:r>
            <a:br>
              <a:rPr lang="en-US" sz="5400" b="1" dirty="0"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of Combined Solution Offering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3778278"/>
              </p:ext>
            </p:extLst>
          </p:nvPr>
        </p:nvGraphicFramePr>
        <p:xfrm>
          <a:off x="669701" y="2459865"/>
          <a:ext cx="10844012" cy="300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97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71812" y="366104"/>
            <a:ext cx="8596668" cy="1855524"/>
          </a:xfrm>
        </p:spPr>
        <p:txBody>
          <a:bodyPr>
            <a:normAutofit fontScale="90000"/>
          </a:bodyPr>
          <a:lstStyle/>
          <a:p>
            <a:pPr lvl="0"/>
            <a:r>
              <a:rPr lang="en-IN" sz="6000" b="1" dirty="0">
                <a:latin typeface="Calibri" panose="020F0502020204030204" pitchFamily="34" charset="0"/>
              </a:rPr>
              <a:t>Incoming Digital Invoice </a:t>
            </a:r>
            <a:br>
              <a:rPr lang="en-IN" sz="6000" b="1" dirty="0">
                <a:latin typeface="Calibri" panose="020F0502020204030204" pitchFamily="34" charset="0"/>
              </a:rPr>
            </a:br>
            <a:r>
              <a:rPr lang="en-IN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from RD for automated Feeding into </a:t>
            </a:r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IN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964" y="1917751"/>
            <a:ext cx="5434036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new mobile models / stock item masters in Tally, if not exists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insertion of IMEI in Description or in Batch No as per your present practices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Enables mapping of stock items, expenses ledgers, taxes ledgers for every supplier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Displays pre-mapped stock items and others for future digital invoices from same supplier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Choice to post immediately or after relevant approvals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Modifies the existing invoice on posting of revised digital invoices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8616" y="3848275"/>
            <a:ext cx="5100033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Faster and accurate entry in books of Accounts.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Ensures accuracy in Inventory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No Tally knowledge requires and hence business owners can approve invoices and will be posted into Tally automatically </a:t>
            </a:r>
          </a:p>
          <a:p>
            <a:pPr lvl="0"/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No more interaction / follow up to get invoices to complete your accounting </a:t>
            </a:r>
          </a:p>
          <a:p>
            <a:r>
              <a:rPr lang="en-IN" sz="1600" dirty="0">
                <a:latin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318" y="315270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39" y="1029756"/>
            <a:ext cx="1323507" cy="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9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46088" y="470796"/>
            <a:ext cx="6286796" cy="2362862"/>
          </a:xfrm>
        </p:spPr>
        <p:txBody>
          <a:bodyPr>
            <a:normAutofit fontScale="90000"/>
          </a:bodyPr>
          <a:lstStyle/>
          <a:p>
            <a:r>
              <a:rPr lang="en-IN" sz="6000" b="1" dirty="0">
                <a:latin typeface="Calibri" panose="020F0502020204030204" pitchFamily="34" charset="0"/>
              </a:rPr>
              <a:t>Access and Share </a:t>
            </a:r>
            <a:r>
              <a:rPr lang="en-IN" sz="4900" b="1" dirty="0">
                <a:latin typeface="Calibri" panose="020F0502020204030204" pitchFamily="34" charset="0"/>
              </a:rPr>
              <a:t/>
            </a:r>
            <a:br>
              <a:rPr lang="en-IN" sz="4900" b="1" dirty="0">
                <a:latin typeface="Calibri" panose="020F0502020204030204" pitchFamily="34" charset="0"/>
              </a:rPr>
            </a:br>
            <a:r>
              <a:rPr lang="en-IN" sz="6000" b="1" dirty="0">
                <a:solidFill>
                  <a:schemeClr val="tx1"/>
                </a:solidFill>
                <a:latin typeface="Calibri" panose="020F0502020204030204" pitchFamily="34" charset="0"/>
              </a:rPr>
              <a:t>Ledger Accounts </a:t>
            </a:r>
            <a:r>
              <a:rPr lang="en-IN" b="1" dirty="0">
                <a:solidFill>
                  <a:schemeClr val="tx1"/>
                </a:solidFill>
              </a:rPr>
              <a:t/>
            </a:r>
            <a:br>
              <a:rPr lang="en-IN" b="1" dirty="0">
                <a:solidFill>
                  <a:schemeClr val="tx1"/>
                </a:solidFill>
              </a:rPr>
            </a:br>
            <a:r>
              <a:rPr lang="en-IN" sz="900" b="1" dirty="0">
                <a:solidFill>
                  <a:schemeClr val="tx1"/>
                </a:solidFill>
              </a:rPr>
              <a:t/>
            </a:r>
            <a:br>
              <a:rPr lang="en-IN" sz="900" b="1" dirty="0">
                <a:solidFill>
                  <a:schemeClr val="tx1"/>
                </a:solidFill>
              </a:rPr>
            </a:br>
            <a:r>
              <a:rPr lang="en-IN" sz="27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From one Tally Company to Another</a:t>
            </a:r>
            <a:br>
              <a:rPr lang="en-IN" sz="27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IN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IN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932" y="6503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6088" y="3183811"/>
            <a:ext cx="4306790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request for Statement of Accounts from your Connected Parties </a:t>
            </a: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based access </a:t>
            </a: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to Excel for easy reconciliation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0005" y="4120861"/>
            <a:ext cx="4376014" cy="215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reconcile your ledgers as per the statement of Accounts.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 reconciliation leads to faster receipts of payments.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to be dependent on Accountant for access to Statements.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2884" y="342900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401268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8" y="3618560"/>
            <a:ext cx="6865313" cy="3267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18" y="356002"/>
            <a:ext cx="537136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54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Instant Invoice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5000" b="1" dirty="0">
                <a:latin typeface="Calibri" panose="020F0502020204030204" pitchFamily="34" charset="0"/>
                <a:ea typeface="+mj-ea"/>
                <a:cs typeface="+mj-cs"/>
              </a:rPr>
              <a:t>on Smart Phone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918" y="1771445"/>
            <a:ext cx="53713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Receive HTML copy of Invoices generated by Distributor on your Android/iOS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No need to view mail for new Invoices generated</a:t>
            </a:r>
          </a:p>
          <a:p>
            <a:r>
              <a:rPr lang="en-IN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9899" y="3975231"/>
            <a:ext cx="4250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No need to ask your accountant regarding invoice received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Quick receipt of Invoices leads to Quicker Decision of Sales returns, if requires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Share Invoices instantly with your Partner/Colleagues/Accountants etc.</a:t>
            </a:r>
          </a:p>
          <a:p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05872" y="3326172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142671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7666" y="2059293"/>
            <a:ext cx="8596668" cy="171558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Posting of Incoming Digital Invoice  from RD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0" y="4090818"/>
            <a:ext cx="1323507" cy="7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406" y="4140642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</a:t>
            </a:r>
            <a:r>
              <a:rPr lang="en-IN" sz="3600" b="1" dirty="0"/>
              <a:t> Google India Ltd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3027" y="5486401"/>
            <a:ext cx="54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Assuming Supplier and Buyer is already connected </a:t>
            </a:r>
          </a:p>
        </p:txBody>
      </p:sp>
    </p:spTree>
    <p:extLst>
      <p:ext uri="{BB962C8B-B14F-4D97-AF65-F5344CB8AC3E}">
        <p14:creationId xmlns:p14="http://schemas.microsoft.com/office/powerpoint/2010/main" val="221376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2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7905" y="4146997"/>
            <a:ext cx="6774287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Sales Entry is received from Balaji Comm as Purchase Voucher in Google India Ltd in Voucher Inbox Tab</a:t>
            </a:r>
          </a:p>
        </p:txBody>
      </p:sp>
      <p:sp>
        <p:nvSpPr>
          <p:cNvPr id="5" name="Down Arrow 4"/>
          <p:cNvSpPr/>
          <p:nvPr/>
        </p:nvSpPr>
        <p:spPr>
          <a:xfrm>
            <a:off x="5740400" y="1663700"/>
            <a:ext cx="357088" cy="23749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3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0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2" y="5112913"/>
            <a:ext cx="72508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Verifying Entry received from Balaji Comm before posting it in Tally in the books of Google India Ltd</a:t>
            </a:r>
          </a:p>
        </p:txBody>
      </p:sp>
      <p:sp>
        <p:nvSpPr>
          <p:cNvPr id="2" name="Down Arrow 1"/>
          <p:cNvSpPr/>
          <p:nvPr/>
        </p:nvSpPr>
        <p:spPr>
          <a:xfrm>
            <a:off x="5448300" y="3746500"/>
            <a:ext cx="292100" cy="13156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685" y="1105094"/>
            <a:ext cx="176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</a:rPr>
              <a:t>Selecting Voucher Type Purchase or Purchase Order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26526" y="1358537"/>
            <a:ext cx="378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55280" y="1045028"/>
            <a:ext cx="2272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16735" y="1263295"/>
            <a:ext cx="2272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62624" y="906528"/>
            <a:ext cx="19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Selecting Godown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4503" y="1113234"/>
            <a:ext cx="19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Selecting Purchase Ledger if single Common Purchase Ledger is maintained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0114" y="1952590"/>
            <a:ext cx="19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One time Mapping of Stock Items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968836" y="1566760"/>
            <a:ext cx="235528" cy="127342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4" idx="1"/>
            <a:endCxn id="14" idx="1"/>
          </p:cNvCxnSpPr>
          <p:nvPr/>
        </p:nvCxnSpPr>
        <p:spPr>
          <a:xfrm flipV="1">
            <a:off x="7204364" y="2183423"/>
            <a:ext cx="2725750" cy="2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08441" y="3043824"/>
            <a:ext cx="19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One time of input VAT ledger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6365998" y="3182324"/>
            <a:ext cx="3342443" cy="47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55280" y="609600"/>
            <a:ext cx="0" cy="114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04364" y="221673"/>
            <a:ext cx="27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Selecting Item wise Purchase Ledger for user who maintain Item wise Purchase Ledger for Multi Taxation Purpose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91748" y="4266394"/>
            <a:ext cx="838366" cy="6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1"/>
          </p:cNvCxnSpPr>
          <p:nvPr/>
        </p:nvCxnSpPr>
        <p:spPr>
          <a:xfrm>
            <a:off x="9126170" y="4537356"/>
            <a:ext cx="803943" cy="1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64536" y="3983956"/>
            <a:ext cx="156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Converting IMEI from Description to Batch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30113" y="4453025"/>
            <a:ext cx="17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Converting IMEI Batches to Description</a:t>
            </a:r>
            <a:endParaRPr lang="en-IN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45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459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PowerPoint Presentation</vt:lpstr>
      <vt:lpstr>Solutions  for Retailers </vt:lpstr>
      <vt:lpstr>Key Advantages  of Combined Solution Offering</vt:lpstr>
      <vt:lpstr>Incoming Digital Invoice  from RD for automated Feeding into     </vt:lpstr>
      <vt:lpstr>Access and Share  Ledger Accounts   From one Tally Company to Another  </vt:lpstr>
      <vt:lpstr>PowerPoint Presentation</vt:lpstr>
      <vt:lpstr>Screen Show   Posting of Incoming Digital Invoice  from RD</vt:lpstr>
      <vt:lpstr>PowerPoint Presentation</vt:lpstr>
      <vt:lpstr>PowerPoint Presentation</vt:lpstr>
      <vt:lpstr>PowerPoint Presentation</vt:lpstr>
      <vt:lpstr>Screen Show   Receiving Digital Invoice from RD on Smart Phone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Chechani</dc:creator>
  <cp:lastModifiedBy>Kunal Pareek</cp:lastModifiedBy>
  <cp:revision>537</cp:revision>
  <dcterms:created xsi:type="dcterms:W3CDTF">2015-06-28T10:41:18Z</dcterms:created>
  <dcterms:modified xsi:type="dcterms:W3CDTF">2016-08-19T11:34:27Z</dcterms:modified>
</cp:coreProperties>
</file>