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57" r:id="rId2"/>
    <p:sldId id="304" r:id="rId3"/>
    <p:sldId id="375" r:id="rId4"/>
    <p:sldId id="358" r:id="rId5"/>
    <p:sldId id="359" r:id="rId6"/>
    <p:sldId id="351" r:id="rId7"/>
    <p:sldId id="372" r:id="rId8"/>
    <p:sldId id="355" r:id="rId9"/>
    <p:sldId id="353" r:id="rId10"/>
    <p:sldId id="276" r:id="rId11"/>
    <p:sldId id="309" r:id="rId12"/>
    <p:sldId id="310" r:id="rId13"/>
    <p:sldId id="308" r:id="rId14"/>
    <p:sldId id="360" r:id="rId15"/>
    <p:sldId id="361" r:id="rId16"/>
    <p:sldId id="362" r:id="rId17"/>
    <p:sldId id="363" r:id="rId18"/>
    <p:sldId id="364" r:id="rId19"/>
    <p:sldId id="365" r:id="rId20"/>
    <p:sldId id="341" r:id="rId21"/>
    <p:sldId id="369" r:id="rId22"/>
    <p:sldId id="370" r:id="rId23"/>
    <p:sldId id="371" r:id="rId24"/>
    <p:sldId id="373" r:id="rId25"/>
    <p:sldId id="329" r:id="rId26"/>
    <p:sldId id="330" r:id="rId27"/>
    <p:sldId id="331" r:id="rId28"/>
    <p:sldId id="333" r:id="rId29"/>
    <p:sldId id="374" r:id="rId30"/>
    <p:sldId id="335" r:id="rId31"/>
    <p:sldId id="336" r:id="rId32"/>
    <p:sldId id="337" r:id="rId33"/>
    <p:sldId id="376" r:id="rId34"/>
    <p:sldId id="366" r:id="rId35"/>
    <p:sldId id="367" r:id="rId36"/>
    <p:sldId id="368" r:id="rId37"/>
    <p:sldId id="312" r:id="rId38"/>
    <p:sldId id="34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it Chechani" initials="MC" lastIdx="1" clrIdx="0">
    <p:extLst>
      <p:ext uri="{19B8F6BF-5375-455C-9EA6-DF929625EA0E}">
        <p15:presenceInfo xmlns:p15="http://schemas.microsoft.com/office/powerpoint/2012/main" userId="18045ca1a1e376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7E0D4"/>
    <a:srgbClr val="F4F8FB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21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A6586-1EEF-4CDF-AFA6-53DD5EA881B4}" type="doc">
      <dgm:prSet loTypeId="urn:microsoft.com/office/officeart/2005/8/layout/hList6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C2D916C8-78D0-4098-ABBC-F10EED38335A}">
      <dgm:prSet custT="1"/>
      <dgm:spPr/>
      <dgm:t>
        <a:bodyPr/>
        <a:lstStyle/>
        <a:p>
          <a:pPr rtl="0"/>
          <a:r>
            <a:rPr lang="en-IN" sz="2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Bill by Bill IMEI update from </a:t>
          </a:r>
        </a:p>
        <a:p>
          <a:pPr rtl="0"/>
          <a:r>
            <a:rPr lang="en-IN" sz="2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Tally to Zed Sales </a:t>
          </a:r>
        </a:p>
      </dgm:t>
    </dgm:pt>
    <dgm:pt modelId="{68604AB3-1B83-4835-B687-C577742660B9}" type="parTrans" cxnId="{D7C025A8-644F-4B9D-80D2-868CB7018F0B}">
      <dgm:prSet/>
      <dgm:spPr/>
      <dgm:t>
        <a:bodyPr/>
        <a:lstStyle/>
        <a:p>
          <a:endParaRPr lang="en-IN"/>
        </a:p>
      </dgm:t>
    </dgm:pt>
    <dgm:pt modelId="{35491A0E-B73A-400A-889D-0EF709409C60}" type="sibTrans" cxnId="{D7C025A8-644F-4B9D-80D2-868CB7018F0B}">
      <dgm:prSet/>
      <dgm:spPr/>
      <dgm:t>
        <a:bodyPr/>
        <a:lstStyle/>
        <a:p>
          <a:endParaRPr lang="en-IN"/>
        </a:p>
      </dgm:t>
    </dgm:pt>
    <dgm:pt modelId="{65A508B8-67CC-40ED-BF1A-7564AE1AD9B7}">
      <dgm:prSet custT="1"/>
      <dgm:spPr/>
      <dgm:t>
        <a:bodyPr/>
        <a:lstStyle/>
        <a:p>
          <a:pPr rtl="0"/>
          <a:r>
            <a:rPr lang="en-IN" sz="2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Digital Invoice </a:t>
          </a:r>
        </a:p>
        <a:p>
          <a:pPr rtl="0"/>
          <a:r>
            <a:rPr lang="en-IN" sz="2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for Automated </a:t>
          </a:r>
        </a:p>
        <a:p>
          <a:pPr rtl="0"/>
          <a:r>
            <a:rPr lang="en-IN" sz="2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Feeding into Tally</a:t>
          </a:r>
        </a:p>
      </dgm:t>
    </dgm:pt>
    <dgm:pt modelId="{E35AEBCB-BAC4-4D82-9959-480D777FA3CF}" type="parTrans" cxnId="{540CD21A-D62E-4D68-8BE6-5F2FBBEA2039}">
      <dgm:prSet/>
      <dgm:spPr/>
      <dgm:t>
        <a:bodyPr/>
        <a:lstStyle/>
        <a:p>
          <a:endParaRPr lang="en-IN"/>
        </a:p>
      </dgm:t>
    </dgm:pt>
    <dgm:pt modelId="{078C01C3-25AB-4AD5-853B-20DFACD857B9}" type="sibTrans" cxnId="{540CD21A-D62E-4D68-8BE6-5F2FBBEA2039}">
      <dgm:prSet/>
      <dgm:spPr/>
      <dgm:t>
        <a:bodyPr/>
        <a:lstStyle/>
        <a:p>
          <a:endParaRPr lang="en-IN"/>
        </a:p>
      </dgm:t>
    </dgm:pt>
    <dgm:pt modelId="{8638EBC6-2023-4099-A604-B71EE3CA17D7}">
      <dgm:prSet custT="1"/>
      <dgm:spPr/>
      <dgm:t>
        <a:bodyPr/>
        <a:lstStyle/>
        <a:p>
          <a:pPr rtl="0"/>
          <a:r>
            <a:rPr lang="en-IN" sz="2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Access and Share  Statement of Account</a:t>
          </a:r>
        </a:p>
      </dgm:t>
    </dgm:pt>
    <dgm:pt modelId="{7D7717E2-36BA-4241-A19F-F1CD47BA8A23}" type="parTrans" cxnId="{438FC5E2-D0E9-4599-B79D-06C19AAB45A3}">
      <dgm:prSet/>
      <dgm:spPr/>
      <dgm:t>
        <a:bodyPr/>
        <a:lstStyle/>
        <a:p>
          <a:endParaRPr lang="en-IN"/>
        </a:p>
      </dgm:t>
    </dgm:pt>
    <dgm:pt modelId="{4338DE88-345A-40D4-8528-120D2EBACA98}" type="sibTrans" cxnId="{438FC5E2-D0E9-4599-B79D-06C19AAB45A3}">
      <dgm:prSet/>
      <dgm:spPr/>
      <dgm:t>
        <a:bodyPr/>
        <a:lstStyle/>
        <a:p>
          <a:endParaRPr lang="en-IN"/>
        </a:p>
      </dgm:t>
    </dgm:pt>
    <dgm:pt modelId="{71A6767F-87F0-4A07-B341-2F609BA6DC3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Invoice in HTML format on Smart Phone</a:t>
          </a:r>
        </a:p>
      </dgm:t>
    </dgm:pt>
    <dgm:pt modelId="{34D42E6A-7A9B-4A59-8AB3-B9AE268FACAE}" type="parTrans" cxnId="{EEF92135-3103-41B1-9EB3-EBAAB4705A3C}">
      <dgm:prSet/>
      <dgm:spPr/>
      <dgm:t>
        <a:bodyPr/>
        <a:lstStyle/>
        <a:p>
          <a:endParaRPr lang="en-IN"/>
        </a:p>
      </dgm:t>
    </dgm:pt>
    <dgm:pt modelId="{BB9F7EDF-6F61-4BD5-8585-CBDBCF6228BE}" type="sibTrans" cxnId="{EEF92135-3103-41B1-9EB3-EBAAB4705A3C}">
      <dgm:prSet/>
      <dgm:spPr/>
      <dgm:t>
        <a:bodyPr/>
        <a:lstStyle/>
        <a:p>
          <a:endParaRPr lang="en-IN"/>
        </a:p>
      </dgm:t>
    </dgm:pt>
    <dgm:pt modelId="{C70F4C32-7F89-4643-ADEC-17DD9BF49BF2}" type="pres">
      <dgm:prSet presAssocID="{9E0A6586-1EEF-4CDF-AFA6-53DD5EA88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5AA3D1-6DB3-4B04-884B-F8D33EC9C31C}" type="pres">
      <dgm:prSet presAssocID="{C2D916C8-78D0-4098-ABBC-F10EED38335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AA784-D378-4B85-B0C5-E79B41DFEDAE}" type="pres">
      <dgm:prSet presAssocID="{35491A0E-B73A-400A-889D-0EF709409C60}" presName="sibTrans" presStyleCnt="0"/>
      <dgm:spPr/>
    </dgm:pt>
    <dgm:pt modelId="{6FF747EA-33F6-45C1-AC3D-9D040E9E7314}" type="pres">
      <dgm:prSet presAssocID="{65A508B8-67CC-40ED-BF1A-7564AE1AD9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8E5A8-26AA-4EFC-BD8B-9E8E670EA7B9}" type="pres">
      <dgm:prSet presAssocID="{078C01C3-25AB-4AD5-853B-20DFACD857B9}" presName="sibTrans" presStyleCnt="0"/>
      <dgm:spPr/>
    </dgm:pt>
    <dgm:pt modelId="{C154272F-D19B-45DF-B1E4-FBF315B997AC}" type="pres">
      <dgm:prSet presAssocID="{8638EBC6-2023-4099-A604-B71EE3CA17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D734B-6218-4E16-952E-7FC1F4B8B285}" type="pres">
      <dgm:prSet presAssocID="{4338DE88-345A-40D4-8528-120D2EBACA98}" presName="sibTrans" presStyleCnt="0"/>
      <dgm:spPr/>
    </dgm:pt>
    <dgm:pt modelId="{412D9DE3-53E3-4114-86E5-5214B4D80504}" type="pres">
      <dgm:prSet presAssocID="{71A6767F-87F0-4A07-B341-2F609BA6DC3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075BFF-B61F-4619-B3EB-61799B1B65E8}" type="presOf" srcId="{71A6767F-87F0-4A07-B341-2F609BA6DC3A}" destId="{412D9DE3-53E3-4114-86E5-5214B4D80504}" srcOrd="0" destOrd="0" presId="urn:microsoft.com/office/officeart/2005/8/layout/hList6"/>
    <dgm:cxn modelId="{D7C025A8-644F-4B9D-80D2-868CB7018F0B}" srcId="{9E0A6586-1EEF-4CDF-AFA6-53DD5EA881B4}" destId="{C2D916C8-78D0-4098-ABBC-F10EED38335A}" srcOrd="0" destOrd="0" parTransId="{68604AB3-1B83-4835-B687-C577742660B9}" sibTransId="{35491A0E-B73A-400A-889D-0EF709409C60}"/>
    <dgm:cxn modelId="{241D0D4F-82EE-4163-A51D-81CFEA836FD2}" type="presOf" srcId="{65A508B8-67CC-40ED-BF1A-7564AE1AD9B7}" destId="{6FF747EA-33F6-45C1-AC3D-9D040E9E7314}" srcOrd="0" destOrd="0" presId="urn:microsoft.com/office/officeart/2005/8/layout/hList6"/>
    <dgm:cxn modelId="{438FC5E2-D0E9-4599-B79D-06C19AAB45A3}" srcId="{9E0A6586-1EEF-4CDF-AFA6-53DD5EA881B4}" destId="{8638EBC6-2023-4099-A604-B71EE3CA17D7}" srcOrd="2" destOrd="0" parTransId="{7D7717E2-36BA-4241-A19F-F1CD47BA8A23}" sibTransId="{4338DE88-345A-40D4-8528-120D2EBACA98}"/>
    <dgm:cxn modelId="{6AF89991-D6C0-4654-B79C-10082A8A414C}" type="presOf" srcId="{9E0A6586-1EEF-4CDF-AFA6-53DD5EA881B4}" destId="{C70F4C32-7F89-4643-ADEC-17DD9BF49BF2}" srcOrd="0" destOrd="0" presId="urn:microsoft.com/office/officeart/2005/8/layout/hList6"/>
    <dgm:cxn modelId="{96F25402-6262-496A-AE2A-40989F03056B}" type="presOf" srcId="{8638EBC6-2023-4099-A604-B71EE3CA17D7}" destId="{C154272F-D19B-45DF-B1E4-FBF315B997AC}" srcOrd="0" destOrd="0" presId="urn:microsoft.com/office/officeart/2005/8/layout/hList6"/>
    <dgm:cxn modelId="{4AF7DF9C-6B06-4619-99AB-DE93CD403CCF}" type="presOf" srcId="{C2D916C8-78D0-4098-ABBC-F10EED38335A}" destId="{AD5AA3D1-6DB3-4B04-884B-F8D33EC9C31C}" srcOrd="0" destOrd="0" presId="urn:microsoft.com/office/officeart/2005/8/layout/hList6"/>
    <dgm:cxn modelId="{EEF92135-3103-41B1-9EB3-EBAAB4705A3C}" srcId="{9E0A6586-1EEF-4CDF-AFA6-53DD5EA881B4}" destId="{71A6767F-87F0-4A07-B341-2F609BA6DC3A}" srcOrd="3" destOrd="0" parTransId="{34D42E6A-7A9B-4A59-8AB3-B9AE268FACAE}" sibTransId="{BB9F7EDF-6F61-4BD5-8585-CBDBCF6228BE}"/>
    <dgm:cxn modelId="{540CD21A-D62E-4D68-8BE6-5F2FBBEA2039}" srcId="{9E0A6586-1EEF-4CDF-AFA6-53DD5EA881B4}" destId="{65A508B8-67CC-40ED-BF1A-7564AE1AD9B7}" srcOrd="1" destOrd="0" parTransId="{E35AEBCB-BAC4-4D82-9959-480D777FA3CF}" sibTransId="{078C01C3-25AB-4AD5-853B-20DFACD857B9}"/>
    <dgm:cxn modelId="{2EA1F9CF-53ED-4358-8506-61A8477BFB47}" type="presParOf" srcId="{C70F4C32-7F89-4643-ADEC-17DD9BF49BF2}" destId="{AD5AA3D1-6DB3-4B04-884B-F8D33EC9C31C}" srcOrd="0" destOrd="0" presId="urn:microsoft.com/office/officeart/2005/8/layout/hList6"/>
    <dgm:cxn modelId="{2ACD0EB8-B1B5-46CF-9AD3-140AD2F0BEE3}" type="presParOf" srcId="{C70F4C32-7F89-4643-ADEC-17DD9BF49BF2}" destId="{75AAA784-D378-4B85-B0C5-E79B41DFEDAE}" srcOrd="1" destOrd="0" presId="urn:microsoft.com/office/officeart/2005/8/layout/hList6"/>
    <dgm:cxn modelId="{1C8F322F-0FC9-418F-A99A-3D4C1A582C1C}" type="presParOf" srcId="{C70F4C32-7F89-4643-ADEC-17DD9BF49BF2}" destId="{6FF747EA-33F6-45C1-AC3D-9D040E9E7314}" srcOrd="2" destOrd="0" presId="urn:microsoft.com/office/officeart/2005/8/layout/hList6"/>
    <dgm:cxn modelId="{43C9B860-D1E0-4D76-9E55-3D72ADB4CBD9}" type="presParOf" srcId="{C70F4C32-7F89-4643-ADEC-17DD9BF49BF2}" destId="{50D8E5A8-26AA-4EFC-BD8B-9E8E670EA7B9}" srcOrd="3" destOrd="0" presId="urn:microsoft.com/office/officeart/2005/8/layout/hList6"/>
    <dgm:cxn modelId="{4F3CAC03-DCCA-486E-B656-ED02FF013E8E}" type="presParOf" srcId="{C70F4C32-7F89-4643-ADEC-17DD9BF49BF2}" destId="{C154272F-D19B-45DF-B1E4-FBF315B997AC}" srcOrd="4" destOrd="0" presId="urn:microsoft.com/office/officeart/2005/8/layout/hList6"/>
    <dgm:cxn modelId="{AFF04D6E-5FB9-4A4B-B7B9-37DE8FB3C987}" type="presParOf" srcId="{C70F4C32-7F89-4643-ADEC-17DD9BF49BF2}" destId="{E40D734B-6218-4E16-952E-7FC1F4B8B285}" srcOrd="5" destOrd="0" presId="urn:microsoft.com/office/officeart/2005/8/layout/hList6"/>
    <dgm:cxn modelId="{5AD30341-E16A-4019-949C-EE7852270D6D}" type="presParOf" srcId="{C70F4C32-7F89-4643-ADEC-17DD9BF49BF2}" destId="{412D9DE3-53E3-4114-86E5-5214B4D8050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1AB46-0672-49DA-99CA-B6033E2CCB69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IN"/>
        </a:p>
      </dgm:t>
    </dgm:pt>
    <dgm:pt modelId="{D1B1E3A2-01B9-4058-B2D1-3B5CD26F2685}">
      <dgm:prSet/>
      <dgm:spPr/>
      <dgm:t>
        <a:bodyPr/>
        <a:lstStyle/>
        <a:p>
          <a:pPr rtl="0"/>
          <a:r>
            <a:rPr lang="en-US">
              <a:latin typeface="Calibri" panose="020F0502020204030204" pitchFamily="34" charset="0"/>
            </a:rPr>
            <a:t>Simplifies Zed Sales Portal Update </a:t>
          </a:r>
          <a:endParaRPr lang="en-IN">
            <a:latin typeface="Calibri" panose="020F0502020204030204" pitchFamily="34" charset="0"/>
          </a:endParaRPr>
        </a:p>
      </dgm:t>
    </dgm:pt>
    <dgm:pt modelId="{DAAFC8C4-F1AA-41FD-B8FA-A8E6C01BF51E}" type="parTrans" cxnId="{E08E9C8C-D29B-417A-B728-3F4B95A888CE}">
      <dgm:prSet/>
      <dgm:spPr/>
      <dgm:t>
        <a:bodyPr/>
        <a:lstStyle/>
        <a:p>
          <a:endParaRPr lang="en-IN"/>
        </a:p>
      </dgm:t>
    </dgm:pt>
    <dgm:pt modelId="{5713A578-DCF0-4962-A141-23DD3B5C69BC}" type="sibTrans" cxnId="{E08E9C8C-D29B-417A-B728-3F4B95A888CE}">
      <dgm:prSet/>
      <dgm:spPr/>
      <dgm:t>
        <a:bodyPr/>
        <a:lstStyle/>
        <a:p>
          <a:endParaRPr lang="en-IN"/>
        </a:p>
      </dgm:t>
    </dgm:pt>
    <dgm:pt modelId="{ED6BB54B-3FC8-4C74-BAF4-94FC0DC5C52C}">
      <dgm:prSet/>
      <dgm:spPr/>
      <dgm:t>
        <a:bodyPr/>
        <a:lstStyle/>
        <a:p>
          <a:pPr rtl="0"/>
          <a:r>
            <a:rPr lang="en-US">
              <a:latin typeface="Calibri" panose="020F0502020204030204" pitchFamily="34" charset="0"/>
            </a:rPr>
            <a:t>Enables Collaborative Accounting </a:t>
          </a:r>
          <a:endParaRPr lang="en-IN">
            <a:latin typeface="Calibri" panose="020F0502020204030204" pitchFamily="34" charset="0"/>
          </a:endParaRPr>
        </a:p>
      </dgm:t>
    </dgm:pt>
    <dgm:pt modelId="{566D02B7-34D5-4B63-914E-F8BA25113510}" type="parTrans" cxnId="{16A75BC9-D223-49DB-8B99-ABE7196D5C4E}">
      <dgm:prSet/>
      <dgm:spPr/>
      <dgm:t>
        <a:bodyPr/>
        <a:lstStyle/>
        <a:p>
          <a:endParaRPr lang="en-IN"/>
        </a:p>
      </dgm:t>
    </dgm:pt>
    <dgm:pt modelId="{AAEABAFF-92C8-4A02-8E40-F4134F902F48}" type="sibTrans" cxnId="{16A75BC9-D223-49DB-8B99-ABE7196D5C4E}">
      <dgm:prSet/>
      <dgm:spPr/>
      <dgm:t>
        <a:bodyPr/>
        <a:lstStyle/>
        <a:p>
          <a:endParaRPr lang="en-IN"/>
        </a:p>
      </dgm:t>
    </dgm:pt>
    <dgm:pt modelId="{FCE26AB7-4BAC-4E57-A0B6-C8B91BF43975}">
      <dgm:prSet/>
      <dgm:spPr/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Lowers down cost of managing Accounts &amp; Inventory </a:t>
          </a:r>
          <a:endParaRPr lang="en-IN" dirty="0">
            <a:latin typeface="Calibri" panose="020F0502020204030204" pitchFamily="34" charset="0"/>
          </a:endParaRPr>
        </a:p>
      </dgm:t>
    </dgm:pt>
    <dgm:pt modelId="{E9ED0393-0813-4523-BE98-20650D78B4A6}" type="parTrans" cxnId="{D1A22085-252A-4146-A46D-CECC1CD0FFCE}">
      <dgm:prSet/>
      <dgm:spPr/>
      <dgm:t>
        <a:bodyPr/>
        <a:lstStyle/>
        <a:p>
          <a:endParaRPr lang="en-IN"/>
        </a:p>
      </dgm:t>
    </dgm:pt>
    <dgm:pt modelId="{D2C8CBF6-819B-4D36-BAE8-2F4D311769C1}" type="sibTrans" cxnId="{D1A22085-252A-4146-A46D-CECC1CD0FFCE}">
      <dgm:prSet/>
      <dgm:spPr/>
      <dgm:t>
        <a:bodyPr/>
        <a:lstStyle/>
        <a:p>
          <a:endParaRPr lang="en-IN"/>
        </a:p>
      </dgm:t>
    </dgm:pt>
    <dgm:pt modelId="{7AB037BB-936B-4A58-868E-266BF7EFAAD7}">
      <dgm:prSet/>
      <dgm:spPr/>
      <dgm:t>
        <a:bodyPr/>
        <a:lstStyle/>
        <a:p>
          <a:pPr rtl="0"/>
          <a:r>
            <a:rPr lang="en-US" dirty="0">
              <a:latin typeface="Calibri" panose="020F0502020204030204" pitchFamily="34" charset="0"/>
            </a:rPr>
            <a:t>Improving Speed  of information and data exchange</a:t>
          </a:r>
          <a:endParaRPr lang="en-IN" dirty="0">
            <a:latin typeface="Calibri" panose="020F0502020204030204" pitchFamily="34" charset="0"/>
          </a:endParaRPr>
        </a:p>
      </dgm:t>
    </dgm:pt>
    <dgm:pt modelId="{B066423D-6A90-4774-B939-7D17D9BF0E9D}" type="parTrans" cxnId="{3C110771-0028-4D50-AB94-117DC2754876}">
      <dgm:prSet/>
      <dgm:spPr/>
      <dgm:t>
        <a:bodyPr/>
        <a:lstStyle/>
        <a:p>
          <a:endParaRPr lang="en-IN"/>
        </a:p>
      </dgm:t>
    </dgm:pt>
    <dgm:pt modelId="{BD534EF7-0747-47A9-9525-451BD6E419BE}" type="sibTrans" cxnId="{3C110771-0028-4D50-AB94-117DC2754876}">
      <dgm:prSet/>
      <dgm:spPr/>
      <dgm:t>
        <a:bodyPr/>
        <a:lstStyle/>
        <a:p>
          <a:endParaRPr lang="en-IN"/>
        </a:p>
      </dgm:t>
    </dgm:pt>
    <dgm:pt modelId="{C6F1C577-F4B2-46F8-A59B-26603F030667}">
      <dgm:prSet/>
      <dgm:spPr/>
      <dgm:t>
        <a:bodyPr/>
        <a:lstStyle/>
        <a:p>
          <a:pPr rtl="0"/>
          <a:r>
            <a:rPr lang="en-US">
              <a:latin typeface="Calibri" panose="020F0502020204030204" pitchFamily="34" charset="0"/>
            </a:rPr>
            <a:t>Accuracy in information capturing – Less Human Errors</a:t>
          </a:r>
          <a:endParaRPr lang="en-IN">
            <a:latin typeface="Calibri" panose="020F0502020204030204" pitchFamily="34" charset="0"/>
          </a:endParaRPr>
        </a:p>
      </dgm:t>
    </dgm:pt>
    <dgm:pt modelId="{C2001C8A-7919-4EAA-B786-162707565F97}" type="parTrans" cxnId="{3DB6009A-1818-4808-8F2E-0F9E78C66811}">
      <dgm:prSet/>
      <dgm:spPr/>
      <dgm:t>
        <a:bodyPr/>
        <a:lstStyle/>
        <a:p>
          <a:endParaRPr lang="en-IN"/>
        </a:p>
      </dgm:t>
    </dgm:pt>
    <dgm:pt modelId="{C1DD3E09-BB95-430E-90A4-8555B5CE40DC}" type="sibTrans" cxnId="{3DB6009A-1818-4808-8F2E-0F9E78C66811}">
      <dgm:prSet/>
      <dgm:spPr/>
      <dgm:t>
        <a:bodyPr/>
        <a:lstStyle/>
        <a:p>
          <a:endParaRPr lang="en-IN"/>
        </a:p>
      </dgm:t>
    </dgm:pt>
    <dgm:pt modelId="{F8484B6D-C686-4AD8-95C1-80AABCAFC587}" type="pres">
      <dgm:prSet presAssocID="{45C1AB46-0672-49DA-99CA-B6033E2CCB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06C318-61D0-44FD-88B7-0EFD30B4DC8C}" type="pres">
      <dgm:prSet presAssocID="{D1B1E3A2-01B9-4058-B2D1-3B5CD26F2685}" presName="root" presStyleCnt="0"/>
      <dgm:spPr/>
    </dgm:pt>
    <dgm:pt modelId="{51BDBD08-8777-4417-A159-3879D34CD5D8}" type="pres">
      <dgm:prSet presAssocID="{D1B1E3A2-01B9-4058-B2D1-3B5CD26F2685}" presName="rootComposite" presStyleCnt="0"/>
      <dgm:spPr/>
    </dgm:pt>
    <dgm:pt modelId="{1C95EC89-E0E2-4665-823F-EF0F21358603}" type="pres">
      <dgm:prSet presAssocID="{D1B1E3A2-01B9-4058-B2D1-3B5CD26F2685}" presName="rootText" presStyleLbl="node1" presStyleIdx="0" presStyleCnt="5"/>
      <dgm:spPr/>
      <dgm:t>
        <a:bodyPr/>
        <a:lstStyle/>
        <a:p>
          <a:endParaRPr lang="en-US"/>
        </a:p>
      </dgm:t>
    </dgm:pt>
    <dgm:pt modelId="{77A66D98-ED96-49F3-90B2-997D3E5159B0}" type="pres">
      <dgm:prSet presAssocID="{D1B1E3A2-01B9-4058-B2D1-3B5CD26F2685}" presName="rootConnector" presStyleLbl="node1" presStyleIdx="0" presStyleCnt="5"/>
      <dgm:spPr/>
      <dgm:t>
        <a:bodyPr/>
        <a:lstStyle/>
        <a:p>
          <a:endParaRPr lang="en-US"/>
        </a:p>
      </dgm:t>
    </dgm:pt>
    <dgm:pt modelId="{4EF267E6-CB6C-4677-9086-99B11983E57C}" type="pres">
      <dgm:prSet presAssocID="{D1B1E3A2-01B9-4058-B2D1-3B5CD26F2685}" presName="childShape" presStyleCnt="0"/>
      <dgm:spPr/>
    </dgm:pt>
    <dgm:pt modelId="{E991D588-4F25-4EF3-8378-EFD219D860CA}" type="pres">
      <dgm:prSet presAssocID="{ED6BB54B-3FC8-4C74-BAF4-94FC0DC5C52C}" presName="root" presStyleCnt="0"/>
      <dgm:spPr/>
    </dgm:pt>
    <dgm:pt modelId="{8FE0A4A6-86D8-403F-BB63-8FBF3F10A973}" type="pres">
      <dgm:prSet presAssocID="{ED6BB54B-3FC8-4C74-BAF4-94FC0DC5C52C}" presName="rootComposite" presStyleCnt="0"/>
      <dgm:spPr/>
    </dgm:pt>
    <dgm:pt modelId="{414A238C-D9A7-4431-8592-4ADD291798BF}" type="pres">
      <dgm:prSet presAssocID="{ED6BB54B-3FC8-4C74-BAF4-94FC0DC5C52C}" presName="rootText" presStyleLbl="node1" presStyleIdx="1" presStyleCnt="5"/>
      <dgm:spPr/>
      <dgm:t>
        <a:bodyPr/>
        <a:lstStyle/>
        <a:p>
          <a:endParaRPr lang="en-US"/>
        </a:p>
      </dgm:t>
    </dgm:pt>
    <dgm:pt modelId="{EB350B18-9975-499B-B881-1ECD38F0B1D3}" type="pres">
      <dgm:prSet presAssocID="{ED6BB54B-3FC8-4C74-BAF4-94FC0DC5C52C}" presName="rootConnector" presStyleLbl="node1" presStyleIdx="1" presStyleCnt="5"/>
      <dgm:spPr/>
      <dgm:t>
        <a:bodyPr/>
        <a:lstStyle/>
        <a:p>
          <a:endParaRPr lang="en-US"/>
        </a:p>
      </dgm:t>
    </dgm:pt>
    <dgm:pt modelId="{3D192ECB-CA7F-431F-8E8B-A6A685743214}" type="pres">
      <dgm:prSet presAssocID="{ED6BB54B-3FC8-4C74-BAF4-94FC0DC5C52C}" presName="childShape" presStyleCnt="0"/>
      <dgm:spPr/>
    </dgm:pt>
    <dgm:pt modelId="{B4234934-DCC3-4561-9651-27E97DCD8B52}" type="pres">
      <dgm:prSet presAssocID="{FCE26AB7-4BAC-4E57-A0B6-C8B91BF43975}" presName="root" presStyleCnt="0"/>
      <dgm:spPr/>
    </dgm:pt>
    <dgm:pt modelId="{8EDEFEB8-C2E8-4446-840E-4934A2569FB8}" type="pres">
      <dgm:prSet presAssocID="{FCE26AB7-4BAC-4E57-A0B6-C8B91BF43975}" presName="rootComposite" presStyleCnt="0"/>
      <dgm:spPr/>
    </dgm:pt>
    <dgm:pt modelId="{DB31DFFE-DC65-4223-ACD3-12771DA420DB}" type="pres">
      <dgm:prSet presAssocID="{FCE26AB7-4BAC-4E57-A0B6-C8B91BF43975}" presName="rootText" presStyleLbl="node1" presStyleIdx="2" presStyleCnt="5"/>
      <dgm:spPr/>
      <dgm:t>
        <a:bodyPr/>
        <a:lstStyle/>
        <a:p>
          <a:endParaRPr lang="en-US"/>
        </a:p>
      </dgm:t>
    </dgm:pt>
    <dgm:pt modelId="{F55CF95C-6BB6-4737-B1F0-A70A63FD74EA}" type="pres">
      <dgm:prSet presAssocID="{FCE26AB7-4BAC-4E57-A0B6-C8B91BF43975}" presName="rootConnector" presStyleLbl="node1" presStyleIdx="2" presStyleCnt="5"/>
      <dgm:spPr/>
      <dgm:t>
        <a:bodyPr/>
        <a:lstStyle/>
        <a:p>
          <a:endParaRPr lang="en-US"/>
        </a:p>
      </dgm:t>
    </dgm:pt>
    <dgm:pt modelId="{0C0F9DDF-5A14-4A08-94E6-22DEDAE912C8}" type="pres">
      <dgm:prSet presAssocID="{FCE26AB7-4BAC-4E57-A0B6-C8B91BF43975}" presName="childShape" presStyleCnt="0"/>
      <dgm:spPr/>
    </dgm:pt>
    <dgm:pt modelId="{11AA6148-6EB8-40FE-B09B-41D04C3B7957}" type="pres">
      <dgm:prSet presAssocID="{7AB037BB-936B-4A58-868E-266BF7EFAAD7}" presName="root" presStyleCnt="0"/>
      <dgm:spPr/>
    </dgm:pt>
    <dgm:pt modelId="{6836C7B3-7043-4969-8753-193CC9ED34DF}" type="pres">
      <dgm:prSet presAssocID="{7AB037BB-936B-4A58-868E-266BF7EFAAD7}" presName="rootComposite" presStyleCnt="0"/>
      <dgm:spPr/>
    </dgm:pt>
    <dgm:pt modelId="{9A5CFEB6-14B9-4D9D-921D-662BA1B4FD3F}" type="pres">
      <dgm:prSet presAssocID="{7AB037BB-936B-4A58-868E-266BF7EFAAD7}" presName="rootText" presStyleLbl="node1" presStyleIdx="3" presStyleCnt="5"/>
      <dgm:spPr/>
      <dgm:t>
        <a:bodyPr/>
        <a:lstStyle/>
        <a:p>
          <a:endParaRPr lang="en-US"/>
        </a:p>
      </dgm:t>
    </dgm:pt>
    <dgm:pt modelId="{A7E4F248-DB7B-4E72-9F2C-A9430D35DC29}" type="pres">
      <dgm:prSet presAssocID="{7AB037BB-936B-4A58-868E-266BF7EFAAD7}" presName="rootConnector" presStyleLbl="node1" presStyleIdx="3" presStyleCnt="5"/>
      <dgm:spPr/>
      <dgm:t>
        <a:bodyPr/>
        <a:lstStyle/>
        <a:p>
          <a:endParaRPr lang="en-US"/>
        </a:p>
      </dgm:t>
    </dgm:pt>
    <dgm:pt modelId="{72343205-FA85-4EBA-95DC-89A9EDF0A14C}" type="pres">
      <dgm:prSet presAssocID="{7AB037BB-936B-4A58-868E-266BF7EFAAD7}" presName="childShape" presStyleCnt="0"/>
      <dgm:spPr/>
    </dgm:pt>
    <dgm:pt modelId="{5EA4CFDB-D353-4E69-87E1-8913A49E5659}" type="pres">
      <dgm:prSet presAssocID="{C6F1C577-F4B2-46F8-A59B-26603F030667}" presName="root" presStyleCnt="0"/>
      <dgm:spPr/>
    </dgm:pt>
    <dgm:pt modelId="{2BA6714C-793C-4597-832D-8F1891E5B397}" type="pres">
      <dgm:prSet presAssocID="{C6F1C577-F4B2-46F8-A59B-26603F030667}" presName="rootComposite" presStyleCnt="0"/>
      <dgm:spPr/>
    </dgm:pt>
    <dgm:pt modelId="{A5026CF9-C093-4913-B986-A5BDBC386818}" type="pres">
      <dgm:prSet presAssocID="{C6F1C577-F4B2-46F8-A59B-26603F030667}" presName="rootText" presStyleLbl="node1" presStyleIdx="4" presStyleCnt="5"/>
      <dgm:spPr/>
      <dgm:t>
        <a:bodyPr/>
        <a:lstStyle/>
        <a:p>
          <a:endParaRPr lang="en-US"/>
        </a:p>
      </dgm:t>
    </dgm:pt>
    <dgm:pt modelId="{56C5266D-FCA3-47E9-9D3D-92F1E3EE4AE7}" type="pres">
      <dgm:prSet presAssocID="{C6F1C577-F4B2-46F8-A59B-26603F030667}" presName="rootConnector" presStyleLbl="node1" presStyleIdx="4" presStyleCnt="5"/>
      <dgm:spPr/>
      <dgm:t>
        <a:bodyPr/>
        <a:lstStyle/>
        <a:p>
          <a:endParaRPr lang="en-US"/>
        </a:p>
      </dgm:t>
    </dgm:pt>
    <dgm:pt modelId="{EB16687C-F30D-43BA-9A8C-4B7ED98FFCEB}" type="pres">
      <dgm:prSet presAssocID="{C6F1C577-F4B2-46F8-A59B-26603F030667}" presName="childShape" presStyleCnt="0"/>
      <dgm:spPr/>
    </dgm:pt>
  </dgm:ptLst>
  <dgm:cxnLst>
    <dgm:cxn modelId="{4EE324DA-BEA6-44D8-B6BF-717D94EE4E4F}" type="presOf" srcId="{ED6BB54B-3FC8-4C74-BAF4-94FC0DC5C52C}" destId="{EB350B18-9975-499B-B881-1ECD38F0B1D3}" srcOrd="1" destOrd="0" presId="urn:microsoft.com/office/officeart/2005/8/layout/hierarchy3"/>
    <dgm:cxn modelId="{61055CA8-4F81-48C4-A52D-1188CEC587F3}" type="presOf" srcId="{D1B1E3A2-01B9-4058-B2D1-3B5CD26F2685}" destId="{77A66D98-ED96-49F3-90B2-997D3E5159B0}" srcOrd="1" destOrd="0" presId="urn:microsoft.com/office/officeart/2005/8/layout/hierarchy3"/>
    <dgm:cxn modelId="{E50AA799-5728-47B4-8090-71B1D090D6EA}" type="presOf" srcId="{7AB037BB-936B-4A58-868E-266BF7EFAAD7}" destId="{A7E4F248-DB7B-4E72-9F2C-A9430D35DC29}" srcOrd="1" destOrd="0" presId="urn:microsoft.com/office/officeart/2005/8/layout/hierarchy3"/>
    <dgm:cxn modelId="{C832594E-70B1-44DC-9D88-86BCB29536F9}" type="presOf" srcId="{D1B1E3A2-01B9-4058-B2D1-3B5CD26F2685}" destId="{1C95EC89-E0E2-4665-823F-EF0F21358603}" srcOrd="0" destOrd="0" presId="urn:microsoft.com/office/officeart/2005/8/layout/hierarchy3"/>
    <dgm:cxn modelId="{A5ADF6B4-D09A-449E-B6C2-75ACE910AD18}" type="presOf" srcId="{FCE26AB7-4BAC-4E57-A0B6-C8B91BF43975}" destId="{DB31DFFE-DC65-4223-ACD3-12771DA420DB}" srcOrd="0" destOrd="0" presId="urn:microsoft.com/office/officeart/2005/8/layout/hierarchy3"/>
    <dgm:cxn modelId="{3DB6009A-1818-4808-8F2E-0F9E78C66811}" srcId="{45C1AB46-0672-49DA-99CA-B6033E2CCB69}" destId="{C6F1C577-F4B2-46F8-A59B-26603F030667}" srcOrd="4" destOrd="0" parTransId="{C2001C8A-7919-4EAA-B786-162707565F97}" sibTransId="{C1DD3E09-BB95-430E-90A4-8555B5CE40DC}"/>
    <dgm:cxn modelId="{C88A747F-C10D-4623-929A-88A0F7B883E2}" type="presOf" srcId="{ED6BB54B-3FC8-4C74-BAF4-94FC0DC5C52C}" destId="{414A238C-D9A7-4431-8592-4ADD291798BF}" srcOrd="0" destOrd="0" presId="urn:microsoft.com/office/officeart/2005/8/layout/hierarchy3"/>
    <dgm:cxn modelId="{556F3589-1D0D-4F29-9504-3ECD75BEC936}" type="presOf" srcId="{45C1AB46-0672-49DA-99CA-B6033E2CCB69}" destId="{F8484B6D-C686-4AD8-95C1-80AABCAFC587}" srcOrd="0" destOrd="0" presId="urn:microsoft.com/office/officeart/2005/8/layout/hierarchy3"/>
    <dgm:cxn modelId="{BD2EDE48-9CEB-4319-9C04-57F8B0E2C81B}" type="presOf" srcId="{FCE26AB7-4BAC-4E57-A0B6-C8B91BF43975}" destId="{F55CF95C-6BB6-4737-B1F0-A70A63FD74EA}" srcOrd="1" destOrd="0" presId="urn:microsoft.com/office/officeart/2005/8/layout/hierarchy3"/>
    <dgm:cxn modelId="{1AE1DF4D-E7F4-47AF-B729-A084F2728BB7}" type="presOf" srcId="{C6F1C577-F4B2-46F8-A59B-26603F030667}" destId="{A5026CF9-C093-4913-B986-A5BDBC386818}" srcOrd="0" destOrd="0" presId="urn:microsoft.com/office/officeart/2005/8/layout/hierarchy3"/>
    <dgm:cxn modelId="{E08E9C8C-D29B-417A-B728-3F4B95A888CE}" srcId="{45C1AB46-0672-49DA-99CA-B6033E2CCB69}" destId="{D1B1E3A2-01B9-4058-B2D1-3B5CD26F2685}" srcOrd="0" destOrd="0" parTransId="{DAAFC8C4-F1AA-41FD-B8FA-A8E6C01BF51E}" sibTransId="{5713A578-DCF0-4962-A141-23DD3B5C69BC}"/>
    <dgm:cxn modelId="{3C110771-0028-4D50-AB94-117DC2754876}" srcId="{45C1AB46-0672-49DA-99CA-B6033E2CCB69}" destId="{7AB037BB-936B-4A58-868E-266BF7EFAAD7}" srcOrd="3" destOrd="0" parTransId="{B066423D-6A90-4774-B939-7D17D9BF0E9D}" sibTransId="{BD534EF7-0747-47A9-9525-451BD6E419BE}"/>
    <dgm:cxn modelId="{8C326B05-49BD-4447-B938-0A959D2375DC}" type="presOf" srcId="{C6F1C577-F4B2-46F8-A59B-26603F030667}" destId="{56C5266D-FCA3-47E9-9D3D-92F1E3EE4AE7}" srcOrd="1" destOrd="0" presId="urn:microsoft.com/office/officeart/2005/8/layout/hierarchy3"/>
    <dgm:cxn modelId="{D1A22085-252A-4146-A46D-CECC1CD0FFCE}" srcId="{45C1AB46-0672-49DA-99CA-B6033E2CCB69}" destId="{FCE26AB7-4BAC-4E57-A0B6-C8B91BF43975}" srcOrd="2" destOrd="0" parTransId="{E9ED0393-0813-4523-BE98-20650D78B4A6}" sibTransId="{D2C8CBF6-819B-4D36-BAE8-2F4D311769C1}"/>
    <dgm:cxn modelId="{2F706276-588D-448D-9923-C2821EEBAAC7}" type="presOf" srcId="{7AB037BB-936B-4A58-868E-266BF7EFAAD7}" destId="{9A5CFEB6-14B9-4D9D-921D-662BA1B4FD3F}" srcOrd="0" destOrd="0" presId="urn:microsoft.com/office/officeart/2005/8/layout/hierarchy3"/>
    <dgm:cxn modelId="{16A75BC9-D223-49DB-8B99-ABE7196D5C4E}" srcId="{45C1AB46-0672-49DA-99CA-B6033E2CCB69}" destId="{ED6BB54B-3FC8-4C74-BAF4-94FC0DC5C52C}" srcOrd="1" destOrd="0" parTransId="{566D02B7-34D5-4B63-914E-F8BA25113510}" sibTransId="{AAEABAFF-92C8-4A02-8E40-F4134F902F48}"/>
    <dgm:cxn modelId="{108BB479-445C-4200-BE97-C36C8005F844}" type="presParOf" srcId="{F8484B6D-C686-4AD8-95C1-80AABCAFC587}" destId="{6506C318-61D0-44FD-88B7-0EFD30B4DC8C}" srcOrd="0" destOrd="0" presId="urn:microsoft.com/office/officeart/2005/8/layout/hierarchy3"/>
    <dgm:cxn modelId="{B6ACA33A-ADEE-4019-B037-9015C76345B0}" type="presParOf" srcId="{6506C318-61D0-44FD-88B7-0EFD30B4DC8C}" destId="{51BDBD08-8777-4417-A159-3879D34CD5D8}" srcOrd="0" destOrd="0" presId="urn:microsoft.com/office/officeart/2005/8/layout/hierarchy3"/>
    <dgm:cxn modelId="{2C1D1860-585F-4E85-9EB6-B3D83BE29DC2}" type="presParOf" srcId="{51BDBD08-8777-4417-A159-3879D34CD5D8}" destId="{1C95EC89-E0E2-4665-823F-EF0F21358603}" srcOrd="0" destOrd="0" presId="urn:microsoft.com/office/officeart/2005/8/layout/hierarchy3"/>
    <dgm:cxn modelId="{6F6DA414-BEC5-44A8-A857-57CE87446FFD}" type="presParOf" srcId="{51BDBD08-8777-4417-A159-3879D34CD5D8}" destId="{77A66D98-ED96-49F3-90B2-997D3E5159B0}" srcOrd="1" destOrd="0" presId="urn:microsoft.com/office/officeart/2005/8/layout/hierarchy3"/>
    <dgm:cxn modelId="{2B2D06D0-3659-42E6-A39C-E43EB8D4C15F}" type="presParOf" srcId="{6506C318-61D0-44FD-88B7-0EFD30B4DC8C}" destId="{4EF267E6-CB6C-4677-9086-99B11983E57C}" srcOrd="1" destOrd="0" presId="urn:microsoft.com/office/officeart/2005/8/layout/hierarchy3"/>
    <dgm:cxn modelId="{6ADD1E43-E98E-465E-B1F0-417F40071BD4}" type="presParOf" srcId="{F8484B6D-C686-4AD8-95C1-80AABCAFC587}" destId="{E991D588-4F25-4EF3-8378-EFD219D860CA}" srcOrd="1" destOrd="0" presId="urn:microsoft.com/office/officeart/2005/8/layout/hierarchy3"/>
    <dgm:cxn modelId="{91C3676D-BCF1-4F5F-B9C9-EB8C5CBF77CB}" type="presParOf" srcId="{E991D588-4F25-4EF3-8378-EFD219D860CA}" destId="{8FE0A4A6-86D8-403F-BB63-8FBF3F10A973}" srcOrd="0" destOrd="0" presId="urn:microsoft.com/office/officeart/2005/8/layout/hierarchy3"/>
    <dgm:cxn modelId="{3270D52B-56AE-49D5-BB85-41C824A1B46B}" type="presParOf" srcId="{8FE0A4A6-86D8-403F-BB63-8FBF3F10A973}" destId="{414A238C-D9A7-4431-8592-4ADD291798BF}" srcOrd="0" destOrd="0" presId="urn:microsoft.com/office/officeart/2005/8/layout/hierarchy3"/>
    <dgm:cxn modelId="{0AA3B840-77AA-448B-84B3-A049F2DD29E8}" type="presParOf" srcId="{8FE0A4A6-86D8-403F-BB63-8FBF3F10A973}" destId="{EB350B18-9975-499B-B881-1ECD38F0B1D3}" srcOrd="1" destOrd="0" presId="urn:microsoft.com/office/officeart/2005/8/layout/hierarchy3"/>
    <dgm:cxn modelId="{1827D71A-EFED-4677-B741-8065342871A4}" type="presParOf" srcId="{E991D588-4F25-4EF3-8378-EFD219D860CA}" destId="{3D192ECB-CA7F-431F-8E8B-A6A685743214}" srcOrd="1" destOrd="0" presId="urn:microsoft.com/office/officeart/2005/8/layout/hierarchy3"/>
    <dgm:cxn modelId="{CE18399A-12C0-403A-A536-CA4063016E76}" type="presParOf" srcId="{F8484B6D-C686-4AD8-95C1-80AABCAFC587}" destId="{B4234934-DCC3-4561-9651-27E97DCD8B52}" srcOrd="2" destOrd="0" presId="urn:microsoft.com/office/officeart/2005/8/layout/hierarchy3"/>
    <dgm:cxn modelId="{F5A8C8BF-77F5-42C3-885B-8BC566B91848}" type="presParOf" srcId="{B4234934-DCC3-4561-9651-27E97DCD8B52}" destId="{8EDEFEB8-C2E8-4446-840E-4934A2569FB8}" srcOrd="0" destOrd="0" presId="urn:microsoft.com/office/officeart/2005/8/layout/hierarchy3"/>
    <dgm:cxn modelId="{0FB55E3F-42D5-4644-9804-EC0DA7828047}" type="presParOf" srcId="{8EDEFEB8-C2E8-4446-840E-4934A2569FB8}" destId="{DB31DFFE-DC65-4223-ACD3-12771DA420DB}" srcOrd="0" destOrd="0" presId="urn:microsoft.com/office/officeart/2005/8/layout/hierarchy3"/>
    <dgm:cxn modelId="{758899C9-4A26-473F-A690-59C13B36BCF0}" type="presParOf" srcId="{8EDEFEB8-C2E8-4446-840E-4934A2569FB8}" destId="{F55CF95C-6BB6-4737-B1F0-A70A63FD74EA}" srcOrd="1" destOrd="0" presId="urn:microsoft.com/office/officeart/2005/8/layout/hierarchy3"/>
    <dgm:cxn modelId="{47CB1CE0-1159-4840-8090-BDA29A9B8360}" type="presParOf" srcId="{B4234934-DCC3-4561-9651-27E97DCD8B52}" destId="{0C0F9DDF-5A14-4A08-94E6-22DEDAE912C8}" srcOrd="1" destOrd="0" presId="urn:microsoft.com/office/officeart/2005/8/layout/hierarchy3"/>
    <dgm:cxn modelId="{827A85B6-E4BD-454F-A3A5-CA798C0187D2}" type="presParOf" srcId="{F8484B6D-C686-4AD8-95C1-80AABCAFC587}" destId="{11AA6148-6EB8-40FE-B09B-41D04C3B7957}" srcOrd="3" destOrd="0" presId="urn:microsoft.com/office/officeart/2005/8/layout/hierarchy3"/>
    <dgm:cxn modelId="{C7BCBD58-0F84-430C-95F5-6E7475EBC2E9}" type="presParOf" srcId="{11AA6148-6EB8-40FE-B09B-41D04C3B7957}" destId="{6836C7B3-7043-4969-8753-193CC9ED34DF}" srcOrd="0" destOrd="0" presId="urn:microsoft.com/office/officeart/2005/8/layout/hierarchy3"/>
    <dgm:cxn modelId="{2711D775-9A52-48FA-A3AF-0798EB975F01}" type="presParOf" srcId="{6836C7B3-7043-4969-8753-193CC9ED34DF}" destId="{9A5CFEB6-14B9-4D9D-921D-662BA1B4FD3F}" srcOrd="0" destOrd="0" presId="urn:microsoft.com/office/officeart/2005/8/layout/hierarchy3"/>
    <dgm:cxn modelId="{18DA2A92-79DF-4859-B68E-A364DD08583D}" type="presParOf" srcId="{6836C7B3-7043-4969-8753-193CC9ED34DF}" destId="{A7E4F248-DB7B-4E72-9F2C-A9430D35DC29}" srcOrd="1" destOrd="0" presId="urn:microsoft.com/office/officeart/2005/8/layout/hierarchy3"/>
    <dgm:cxn modelId="{F4286122-BFBC-4CE0-9BEC-7825CD4903F7}" type="presParOf" srcId="{11AA6148-6EB8-40FE-B09B-41D04C3B7957}" destId="{72343205-FA85-4EBA-95DC-89A9EDF0A14C}" srcOrd="1" destOrd="0" presId="urn:microsoft.com/office/officeart/2005/8/layout/hierarchy3"/>
    <dgm:cxn modelId="{EA3197E2-B4E8-41D9-83A5-DA36AD7DD464}" type="presParOf" srcId="{F8484B6D-C686-4AD8-95C1-80AABCAFC587}" destId="{5EA4CFDB-D353-4E69-87E1-8913A49E5659}" srcOrd="4" destOrd="0" presId="urn:microsoft.com/office/officeart/2005/8/layout/hierarchy3"/>
    <dgm:cxn modelId="{D5316AE7-FC84-4A3C-AF5F-EF5928ADB849}" type="presParOf" srcId="{5EA4CFDB-D353-4E69-87E1-8913A49E5659}" destId="{2BA6714C-793C-4597-832D-8F1891E5B397}" srcOrd="0" destOrd="0" presId="urn:microsoft.com/office/officeart/2005/8/layout/hierarchy3"/>
    <dgm:cxn modelId="{79FCD2FD-10ED-4ADE-911D-3B932EACE4C9}" type="presParOf" srcId="{2BA6714C-793C-4597-832D-8F1891E5B397}" destId="{A5026CF9-C093-4913-B986-A5BDBC386818}" srcOrd="0" destOrd="0" presId="urn:microsoft.com/office/officeart/2005/8/layout/hierarchy3"/>
    <dgm:cxn modelId="{AB2C2055-B4DE-4AA4-869E-8ABDF13DC635}" type="presParOf" srcId="{2BA6714C-793C-4597-832D-8F1891E5B397}" destId="{56C5266D-FCA3-47E9-9D3D-92F1E3EE4AE7}" srcOrd="1" destOrd="0" presId="urn:microsoft.com/office/officeart/2005/8/layout/hierarchy3"/>
    <dgm:cxn modelId="{D097DB2D-FFDB-4B1C-B904-C3F61D475C1D}" type="presParOf" srcId="{5EA4CFDB-D353-4E69-87E1-8913A49E5659}" destId="{EB16687C-F30D-43BA-9A8C-4B7ED98FFCE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21D4AC-690B-4F68-B077-F39FB896B23C}" type="doc">
      <dgm:prSet loTypeId="urn:microsoft.com/office/officeart/2005/8/layout/defaul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DF0E24C0-2CA2-44DB-8309-FD5F26417BE2}">
      <dgm:prSet custT="1"/>
      <dgm:spPr/>
      <dgm:t>
        <a:bodyPr/>
        <a:lstStyle/>
        <a:p>
          <a:pPr rtl="0"/>
          <a:r>
            <a:rPr lang="en-IN" sz="1800" dirty="0">
              <a:latin typeface="Calibri" panose="020F0502020204030204" pitchFamily="34" charset="0"/>
            </a:rPr>
            <a:t>For both Sales and Sales Return Transactions</a:t>
          </a:r>
        </a:p>
      </dgm:t>
    </dgm:pt>
    <dgm:pt modelId="{C0A342AE-5707-480B-BB06-F154719286C6}" type="parTrans" cxnId="{4F2CCD05-AEA9-4749-91E7-EC08D6DFBD0E}">
      <dgm:prSet/>
      <dgm:spPr/>
      <dgm:t>
        <a:bodyPr/>
        <a:lstStyle/>
        <a:p>
          <a:endParaRPr lang="en-IN"/>
        </a:p>
      </dgm:t>
    </dgm:pt>
    <dgm:pt modelId="{9360FD56-9777-41B3-8635-75ADA3B753FF}" type="sibTrans" cxnId="{4F2CCD05-AEA9-4749-91E7-EC08D6DFBD0E}">
      <dgm:prSet/>
      <dgm:spPr/>
      <dgm:t>
        <a:bodyPr/>
        <a:lstStyle/>
        <a:p>
          <a:endParaRPr lang="en-IN"/>
        </a:p>
      </dgm:t>
    </dgm:pt>
    <dgm:pt modelId="{220C5FB2-C265-4752-92FA-9E0CB44A1174}">
      <dgm:prSet custT="1"/>
      <dgm:spPr/>
      <dgm:t>
        <a:bodyPr/>
        <a:lstStyle/>
        <a:p>
          <a:pPr rtl="0"/>
          <a:r>
            <a:rPr lang="en-IN" sz="1800" dirty="0">
              <a:latin typeface="Calibri" panose="020F0502020204030204" pitchFamily="34" charset="0"/>
            </a:rPr>
            <a:t>Invoice wise pending IMEI Report</a:t>
          </a:r>
        </a:p>
      </dgm:t>
    </dgm:pt>
    <dgm:pt modelId="{B8CA67B9-7FDF-4896-B6D2-21569DA46EBD}" type="parTrans" cxnId="{135780B6-36E7-41BA-A486-BF4FD376E0A1}">
      <dgm:prSet/>
      <dgm:spPr/>
      <dgm:t>
        <a:bodyPr/>
        <a:lstStyle/>
        <a:p>
          <a:endParaRPr lang="en-IN"/>
        </a:p>
      </dgm:t>
    </dgm:pt>
    <dgm:pt modelId="{6EA15B48-AD29-46A0-B2B4-366A3D2CA14E}" type="sibTrans" cxnId="{135780B6-36E7-41BA-A486-BF4FD376E0A1}">
      <dgm:prSet/>
      <dgm:spPr/>
      <dgm:t>
        <a:bodyPr/>
        <a:lstStyle/>
        <a:p>
          <a:endParaRPr lang="en-IN"/>
        </a:p>
      </dgm:t>
    </dgm:pt>
    <dgm:pt modelId="{0F542352-073A-43D5-B1A5-92F63E2E36EE}">
      <dgm:prSet custT="1"/>
      <dgm:spPr/>
      <dgm:t>
        <a:bodyPr/>
        <a:lstStyle/>
        <a:p>
          <a:pPr rtl="0"/>
          <a:r>
            <a:rPr lang="en-IN" sz="1800" dirty="0">
              <a:latin typeface="Calibri" panose="020F0502020204030204" pitchFamily="34" charset="0"/>
            </a:rPr>
            <a:t>Display status of specific IMEI No. or multiple IMEI No.</a:t>
          </a:r>
        </a:p>
      </dgm:t>
    </dgm:pt>
    <dgm:pt modelId="{E18EB3BF-DC61-47EE-87EE-98F269EF8BFD}" type="parTrans" cxnId="{6BD1D7F7-4F42-4313-A7BA-4C4C9A6A25E3}">
      <dgm:prSet/>
      <dgm:spPr/>
      <dgm:t>
        <a:bodyPr/>
        <a:lstStyle/>
        <a:p>
          <a:endParaRPr lang="en-IN"/>
        </a:p>
      </dgm:t>
    </dgm:pt>
    <dgm:pt modelId="{B16A33F3-1473-4008-B08D-6D4BBFBD0B6E}" type="sibTrans" cxnId="{6BD1D7F7-4F42-4313-A7BA-4C4C9A6A25E3}">
      <dgm:prSet/>
      <dgm:spPr/>
      <dgm:t>
        <a:bodyPr/>
        <a:lstStyle/>
        <a:p>
          <a:endParaRPr lang="en-IN"/>
        </a:p>
      </dgm:t>
    </dgm:pt>
    <dgm:pt modelId="{0A0EC8C1-98CE-4683-9828-53C33D84422E}">
      <dgm:prSet custT="1"/>
      <dgm:spPr/>
      <dgm:t>
        <a:bodyPr/>
        <a:lstStyle/>
        <a:p>
          <a:pPr rtl="0"/>
          <a:r>
            <a:rPr lang="en-IN" sz="1800" dirty="0">
              <a:latin typeface="Calibri" panose="020F0502020204030204" pitchFamily="34" charset="0"/>
            </a:rPr>
            <a:t>Check the IMEI No. is in stock of which Distributor/Retailer.</a:t>
          </a:r>
        </a:p>
      </dgm:t>
    </dgm:pt>
    <dgm:pt modelId="{867875E0-BDDD-4BCF-8283-141A543A0513}" type="parTrans" cxnId="{3E85F7CD-1BE8-4A54-944F-924549E8C62A}">
      <dgm:prSet/>
      <dgm:spPr/>
      <dgm:t>
        <a:bodyPr/>
        <a:lstStyle/>
        <a:p>
          <a:endParaRPr lang="en-IN"/>
        </a:p>
      </dgm:t>
    </dgm:pt>
    <dgm:pt modelId="{8D25397F-8636-43FE-8AE2-C8001B0086D2}" type="sibTrans" cxnId="{3E85F7CD-1BE8-4A54-944F-924549E8C62A}">
      <dgm:prSet/>
      <dgm:spPr/>
      <dgm:t>
        <a:bodyPr/>
        <a:lstStyle/>
        <a:p>
          <a:endParaRPr lang="en-IN"/>
        </a:p>
      </dgm:t>
    </dgm:pt>
    <dgm:pt modelId="{7E9DDEC2-BAE0-4A1B-80C2-9DE0E4AE4C4A}">
      <dgm:prSet custT="1"/>
      <dgm:spPr/>
      <dgm:t>
        <a:bodyPr/>
        <a:lstStyle/>
        <a:p>
          <a:pPr rtl="0"/>
          <a:r>
            <a:rPr lang="en-IN" sz="1800" dirty="0">
              <a:latin typeface="Calibri" panose="020F0502020204030204" pitchFamily="34" charset="0"/>
            </a:rPr>
            <a:t>No need to remember SKU code of specific Model.</a:t>
          </a:r>
        </a:p>
      </dgm:t>
    </dgm:pt>
    <dgm:pt modelId="{7B6DB735-28AE-45A4-A584-4098FF97F9E2}" type="parTrans" cxnId="{6F3A1DB8-CADF-4F56-9559-BCB3FF0BF4BC}">
      <dgm:prSet/>
      <dgm:spPr/>
      <dgm:t>
        <a:bodyPr/>
        <a:lstStyle/>
        <a:p>
          <a:endParaRPr lang="en-IN"/>
        </a:p>
      </dgm:t>
    </dgm:pt>
    <dgm:pt modelId="{3CBEA7CD-C299-46A5-8549-6B781036D01B}" type="sibTrans" cxnId="{6F3A1DB8-CADF-4F56-9559-BCB3FF0BF4BC}">
      <dgm:prSet/>
      <dgm:spPr/>
      <dgm:t>
        <a:bodyPr/>
        <a:lstStyle/>
        <a:p>
          <a:endParaRPr lang="en-IN"/>
        </a:p>
      </dgm:t>
    </dgm:pt>
    <dgm:pt modelId="{1204DF6A-7A06-4187-8A1E-55147CCC8E87}">
      <dgm:prSet custT="1"/>
      <dgm:spPr>
        <a:noFill/>
      </dgm:spPr>
      <dgm:t>
        <a:bodyPr/>
        <a:lstStyle/>
        <a:p>
          <a:pPr rtl="0"/>
          <a:r>
            <a:rPr lang="en-IN" sz="1800" b="1" dirty="0">
              <a:solidFill>
                <a:srgbClr val="009900"/>
              </a:solidFill>
              <a:latin typeface="Calibri" panose="020F0502020204030204" pitchFamily="34" charset="0"/>
            </a:rPr>
            <a:t>Upcoming Feature </a:t>
          </a:r>
          <a:r>
            <a:rPr lang="en-IN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</a:rPr>
            <a:t>List of Pending Acknowledgement in Zed Sales </a:t>
          </a:r>
        </a:p>
      </dgm:t>
    </dgm:pt>
    <dgm:pt modelId="{E3C709C5-592E-47FE-A763-E24BA2FCA545}" type="parTrans" cxnId="{1E5385C2-B9F6-4C3E-B730-1F45FD7316A5}">
      <dgm:prSet/>
      <dgm:spPr/>
      <dgm:t>
        <a:bodyPr/>
        <a:lstStyle/>
        <a:p>
          <a:endParaRPr lang="en-IN"/>
        </a:p>
      </dgm:t>
    </dgm:pt>
    <dgm:pt modelId="{BAC9DE6D-22DF-44D0-9EF3-D5E958DF45C0}" type="sibTrans" cxnId="{1E5385C2-B9F6-4C3E-B730-1F45FD7316A5}">
      <dgm:prSet/>
      <dgm:spPr/>
      <dgm:t>
        <a:bodyPr/>
        <a:lstStyle/>
        <a:p>
          <a:endParaRPr lang="en-IN"/>
        </a:p>
      </dgm:t>
    </dgm:pt>
    <dgm:pt modelId="{B40EF78E-A5EB-46FB-BEFB-5DC4D02D4043}" type="pres">
      <dgm:prSet presAssocID="{0921D4AC-690B-4F68-B077-F39FB896B2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AEF9DC-D0EB-4EBA-9A08-6E49B1BFC77B}" type="pres">
      <dgm:prSet presAssocID="{DF0E24C0-2CA2-44DB-8309-FD5F26417BE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BB8E8-B577-4973-945D-789B9328D465}" type="pres">
      <dgm:prSet presAssocID="{9360FD56-9777-41B3-8635-75ADA3B753FF}" presName="sibTrans" presStyleCnt="0"/>
      <dgm:spPr/>
    </dgm:pt>
    <dgm:pt modelId="{38145D09-D3B6-4FCE-A0B8-C5EDE131A241}" type="pres">
      <dgm:prSet presAssocID="{220C5FB2-C265-4752-92FA-9E0CB44A117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D7BB9-F131-4AB6-9B73-04FCDF618643}" type="pres">
      <dgm:prSet presAssocID="{6EA15B48-AD29-46A0-B2B4-366A3D2CA14E}" presName="sibTrans" presStyleCnt="0"/>
      <dgm:spPr/>
    </dgm:pt>
    <dgm:pt modelId="{FC21A90A-6220-466E-A816-74D2C73C2651}" type="pres">
      <dgm:prSet presAssocID="{0F542352-073A-43D5-B1A5-92F63E2E36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6D58E-CAF7-438D-9C51-FD90EAFA3F13}" type="pres">
      <dgm:prSet presAssocID="{B16A33F3-1473-4008-B08D-6D4BBFBD0B6E}" presName="sibTrans" presStyleCnt="0"/>
      <dgm:spPr/>
    </dgm:pt>
    <dgm:pt modelId="{276AA9B5-F9DB-41A5-BD39-97087B82456D}" type="pres">
      <dgm:prSet presAssocID="{0A0EC8C1-98CE-4683-9828-53C33D8442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C29C9-E9EF-4411-BCA1-9F75D597B1A9}" type="pres">
      <dgm:prSet presAssocID="{8D25397F-8636-43FE-8AE2-C8001B0086D2}" presName="sibTrans" presStyleCnt="0"/>
      <dgm:spPr/>
    </dgm:pt>
    <dgm:pt modelId="{852C398F-79EE-4831-9895-22B988AEF289}" type="pres">
      <dgm:prSet presAssocID="{7E9DDEC2-BAE0-4A1B-80C2-9DE0E4AE4C4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A339C-DFDA-4DDF-B64F-14175391C6CC}" type="pres">
      <dgm:prSet presAssocID="{3CBEA7CD-C299-46A5-8549-6B781036D01B}" presName="sibTrans" presStyleCnt="0"/>
      <dgm:spPr/>
    </dgm:pt>
    <dgm:pt modelId="{3836D28F-450C-4695-98F6-6D8F65226167}" type="pres">
      <dgm:prSet presAssocID="{1204DF6A-7A06-4187-8A1E-55147CCC8E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05299F-3158-4B4F-B624-6BA0A51768A5}" type="presOf" srcId="{220C5FB2-C265-4752-92FA-9E0CB44A1174}" destId="{38145D09-D3B6-4FCE-A0B8-C5EDE131A241}" srcOrd="0" destOrd="0" presId="urn:microsoft.com/office/officeart/2005/8/layout/default"/>
    <dgm:cxn modelId="{C0B65A85-0BD9-4300-8BAB-1503A0113C33}" type="presOf" srcId="{1204DF6A-7A06-4187-8A1E-55147CCC8E87}" destId="{3836D28F-450C-4695-98F6-6D8F65226167}" srcOrd="0" destOrd="0" presId="urn:microsoft.com/office/officeart/2005/8/layout/default"/>
    <dgm:cxn modelId="{3E85F7CD-1BE8-4A54-944F-924549E8C62A}" srcId="{0921D4AC-690B-4F68-B077-F39FB896B23C}" destId="{0A0EC8C1-98CE-4683-9828-53C33D84422E}" srcOrd="3" destOrd="0" parTransId="{867875E0-BDDD-4BCF-8283-141A543A0513}" sibTransId="{8D25397F-8636-43FE-8AE2-C8001B0086D2}"/>
    <dgm:cxn modelId="{2B4C13FF-C8CC-4921-A573-767F788BF741}" type="presOf" srcId="{0921D4AC-690B-4F68-B077-F39FB896B23C}" destId="{B40EF78E-A5EB-46FB-BEFB-5DC4D02D4043}" srcOrd="0" destOrd="0" presId="urn:microsoft.com/office/officeart/2005/8/layout/default"/>
    <dgm:cxn modelId="{DCBC9A4F-2F90-4C88-8366-D366990366FB}" type="presOf" srcId="{7E9DDEC2-BAE0-4A1B-80C2-9DE0E4AE4C4A}" destId="{852C398F-79EE-4831-9895-22B988AEF289}" srcOrd="0" destOrd="0" presId="urn:microsoft.com/office/officeart/2005/8/layout/default"/>
    <dgm:cxn modelId="{6BD1D7F7-4F42-4313-A7BA-4C4C9A6A25E3}" srcId="{0921D4AC-690B-4F68-B077-F39FB896B23C}" destId="{0F542352-073A-43D5-B1A5-92F63E2E36EE}" srcOrd="2" destOrd="0" parTransId="{E18EB3BF-DC61-47EE-87EE-98F269EF8BFD}" sibTransId="{B16A33F3-1473-4008-B08D-6D4BBFBD0B6E}"/>
    <dgm:cxn modelId="{D6A70651-C7B5-426B-A09D-84D9F7C0C4DE}" type="presOf" srcId="{0F542352-073A-43D5-B1A5-92F63E2E36EE}" destId="{FC21A90A-6220-466E-A816-74D2C73C2651}" srcOrd="0" destOrd="0" presId="urn:microsoft.com/office/officeart/2005/8/layout/default"/>
    <dgm:cxn modelId="{75016CAD-5452-4D5C-95D5-0BB89E629784}" type="presOf" srcId="{DF0E24C0-2CA2-44DB-8309-FD5F26417BE2}" destId="{C6AEF9DC-D0EB-4EBA-9A08-6E49B1BFC77B}" srcOrd="0" destOrd="0" presId="urn:microsoft.com/office/officeart/2005/8/layout/default"/>
    <dgm:cxn modelId="{1E5385C2-B9F6-4C3E-B730-1F45FD7316A5}" srcId="{0921D4AC-690B-4F68-B077-F39FB896B23C}" destId="{1204DF6A-7A06-4187-8A1E-55147CCC8E87}" srcOrd="5" destOrd="0" parTransId="{E3C709C5-592E-47FE-A763-E24BA2FCA545}" sibTransId="{BAC9DE6D-22DF-44D0-9EF3-D5E958DF45C0}"/>
    <dgm:cxn modelId="{6F3A1DB8-CADF-4F56-9559-BCB3FF0BF4BC}" srcId="{0921D4AC-690B-4F68-B077-F39FB896B23C}" destId="{7E9DDEC2-BAE0-4A1B-80C2-9DE0E4AE4C4A}" srcOrd="4" destOrd="0" parTransId="{7B6DB735-28AE-45A4-A584-4098FF97F9E2}" sibTransId="{3CBEA7CD-C299-46A5-8549-6B781036D01B}"/>
    <dgm:cxn modelId="{135780B6-36E7-41BA-A486-BF4FD376E0A1}" srcId="{0921D4AC-690B-4F68-B077-F39FB896B23C}" destId="{220C5FB2-C265-4752-92FA-9E0CB44A1174}" srcOrd="1" destOrd="0" parTransId="{B8CA67B9-7FDF-4896-B6D2-21569DA46EBD}" sibTransId="{6EA15B48-AD29-46A0-B2B4-366A3D2CA14E}"/>
    <dgm:cxn modelId="{3CC848A7-ADB9-4C17-9573-919DF2A88873}" type="presOf" srcId="{0A0EC8C1-98CE-4683-9828-53C33D84422E}" destId="{276AA9B5-F9DB-41A5-BD39-97087B82456D}" srcOrd="0" destOrd="0" presId="urn:microsoft.com/office/officeart/2005/8/layout/default"/>
    <dgm:cxn modelId="{4F2CCD05-AEA9-4749-91E7-EC08D6DFBD0E}" srcId="{0921D4AC-690B-4F68-B077-F39FB896B23C}" destId="{DF0E24C0-2CA2-44DB-8309-FD5F26417BE2}" srcOrd="0" destOrd="0" parTransId="{C0A342AE-5707-480B-BB06-F154719286C6}" sibTransId="{9360FD56-9777-41B3-8635-75ADA3B753FF}"/>
    <dgm:cxn modelId="{50B1459A-BDE4-45C9-B516-401AFE95A08F}" type="presParOf" srcId="{B40EF78E-A5EB-46FB-BEFB-5DC4D02D4043}" destId="{C6AEF9DC-D0EB-4EBA-9A08-6E49B1BFC77B}" srcOrd="0" destOrd="0" presId="urn:microsoft.com/office/officeart/2005/8/layout/default"/>
    <dgm:cxn modelId="{268EC3AE-7CF3-46FE-B24E-12682BE9600A}" type="presParOf" srcId="{B40EF78E-A5EB-46FB-BEFB-5DC4D02D4043}" destId="{028BB8E8-B577-4973-945D-789B9328D465}" srcOrd="1" destOrd="0" presId="urn:microsoft.com/office/officeart/2005/8/layout/default"/>
    <dgm:cxn modelId="{D17BA97A-8F81-4219-A172-0AAFBE615D47}" type="presParOf" srcId="{B40EF78E-A5EB-46FB-BEFB-5DC4D02D4043}" destId="{38145D09-D3B6-4FCE-A0B8-C5EDE131A241}" srcOrd="2" destOrd="0" presId="urn:microsoft.com/office/officeart/2005/8/layout/default"/>
    <dgm:cxn modelId="{1CB8CB93-A67A-46EF-A5A9-A0843548134C}" type="presParOf" srcId="{B40EF78E-A5EB-46FB-BEFB-5DC4D02D4043}" destId="{56AD7BB9-F131-4AB6-9B73-04FCDF618643}" srcOrd="3" destOrd="0" presId="urn:microsoft.com/office/officeart/2005/8/layout/default"/>
    <dgm:cxn modelId="{8FC8776E-021F-419D-B192-D755FD331881}" type="presParOf" srcId="{B40EF78E-A5EB-46FB-BEFB-5DC4D02D4043}" destId="{FC21A90A-6220-466E-A816-74D2C73C2651}" srcOrd="4" destOrd="0" presId="urn:microsoft.com/office/officeart/2005/8/layout/default"/>
    <dgm:cxn modelId="{9FCC151D-FAFF-4D8A-85C4-159CF3330724}" type="presParOf" srcId="{B40EF78E-A5EB-46FB-BEFB-5DC4D02D4043}" destId="{98F6D58E-CAF7-438D-9C51-FD90EAFA3F13}" srcOrd="5" destOrd="0" presId="urn:microsoft.com/office/officeart/2005/8/layout/default"/>
    <dgm:cxn modelId="{EEB56509-54F3-45C7-8650-21E216D31101}" type="presParOf" srcId="{B40EF78E-A5EB-46FB-BEFB-5DC4D02D4043}" destId="{276AA9B5-F9DB-41A5-BD39-97087B82456D}" srcOrd="6" destOrd="0" presId="urn:microsoft.com/office/officeart/2005/8/layout/default"/>
    <dgm:cxn modelId="{9C432CED-8739-4C1F-A892-F1D663F9951B}" type="presParOf" srcId="{B40EF78E-A5EB-46FB-BEFB-5DC4D02D4043}" destId="{C4CC29C9-E9EF-4411-BCA1-9F75D597B1A9}" srcOrd="7" destOrd="0" presId="urn:microsoft.com/office/officeart/2005/8/layout/default"/>
    <dgm:cxn modelId="{03FCCCB9-CA62-4999-A8FC-8C841C844B79}" type="presParOf" srcId="{B40EF78E-A5EB-46FB-BEFB-5DC4D02D4043}" destId="{852C398F-79EE-4831-9895-22B988AEF289}" srcOrd="8" destOrd="0" presId="urn:microsoft.com/office/officeart/2005/8/layout/default"/>
    <dgm:cxn modelId="{C8DBDED7-5F31-4BD7-91B2-10B9EF543620}" type="presParOf" srcId="{B40EF78E-A5EB-46FB-BEFB-5DC4D02D4043}" destId="{31FA339C-DFDA-4DDF-B64F-14175391C6CC}" srcOrd="9" destOrd="0" presId="urn:microsoft.com/office/officeart/2005/8/layout/default"/>
    <dgm:cxn modelId="{9DB1AC0E-B37E-4ED7-ACA3-D6A5790CE5F1}" type="presParOf" srcId="{B40EF78E-A5EB-46FB-BEFB-5DC4D02D4043}" destId="{3836D28F-450C-4695-98F6-6D8F6522616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AA3D1-6DB3-4B04-884B-F8D33EC9C31C}">
      <dsp:nvSpPr>
        <dsp:cNvPr id="0" name=""/>
        <dsp:cNvSpPr/>
      </dsp:nvSpPr>
      <dsp:spPr>
        <a:xfrm rot="16200000">
          <a:off x="-318010" y="320597"/>
          <a:ext cx="3179299" cy="2538105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Bill by Bill IMEI update from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Tally to Zed Sales </a:t>
          </a:r>
        </a:p>
      </dsp:txBody>
      <dsp:txXfrm rot="5400000">
        <a:off x="2587" y="635860"/>
        <a:ext cx="2538105" cy="1907579"/>
      </dsp:txXfrm>
    </dsp:sp>
    <dsp:sp modelId="{6FF747EA-33F6-45C1-AC3D-9D040E9E7314}">
      <dsp:nvSpPr>
        <dsp:cNvPr id="0" name=""/>
        <dsp:cNvSpPr/>
      </dsp:nvSpPr>
      <dsp:spPr>
        <a:xfrm rot="16200000">
          <a:off x="2410452" y="320597"/>
          <a:ext cx="3179299" cy="2538105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Digital Invoice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for Automated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Feeding into Tally</a:t>
          </a:r>
        </a:p>
      </dsp:txBody>
      <dsp:txXfrm rot="5400000">
        <a:off x="2731049" y="635860"/>
        <a:ext cx="2538105" cy="1907579"/>
      </dsp:txXfrm>
    </dsp:sp>
    <dsp:sp modelId="{C154272F-D19B-45DF-B1E4-FBF315B997AC}">
      <dsp:nvSpPr>
        <dsp:cNvPr id="0" name=""/>
        <dsp:cNvSpPr/>
      </dsp:nvSpPr>
      <dsp:spPr>
        <a:xfrm rot="16200000">
          <a:off x="5138914" y="320597"/>
          <a:ext cx="3179299" cy="2538105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Access and Share  Statement of Account</a:t>
          </a:r>
        </a:p>
      </dsp:txBody>
      <dsp:txXfrm rot="5400000">
        <a:off x="5459511" y="635860"/>
        <a:ext cx="2538105" cy="1907579"/>
      </dsp:txXfrm>
    </dsp:sp>
    <dsp:sp modelId="{412D9DE3-53E3-4114-86E5-5214B4D80504}">
      <dsp:nvSpPr>
        <dsp:cNvPr id="0" name=""/>
        <dsp:cNvSpPr/>
      </dsp:nvSpPr>
      <dsp:spPr>
        <a:xfrm rot="16200000">
          <a:off x="7867377" y="320597"/>
          <a:ext cx="3179299" cy="2538105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400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rPr>
            <a:t>Invoice in HTML format on Smart Phone</a:t>
          </a:r>
        </a:p>
      </dsp:txBody>
      <dsp:txXfrm rot="5400000">
        <a:off x="8187974" y="635860"/>
        <a:ext cx="2538105" cy="1907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5EC89-E0E2-4665-823F-EF0F21358603}">
      <dsp:nvSpPr>
        <dsp:cNvPr id="0" name=""/>
        <dsp:cNvSpPr/>
      </dsp:nvSpPr>
      <dsp:spPr>
        <a:xfrm>
          <a:off x="5294" y="1048995"/>
          <a:ext cx="1805570" cy="902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Calibri" panose="020F0502020204030204" pitchFamily="34" charset="0"/>
            </a:rPr>
            <a:t>Simplifies Zed Sales Portal Update </a:t>
          </a:r>
          <a:endParaRPr lang="en-IN" sz="1500" kern="1200">
            <a:latin typeface="Calibri" panose="020F0502020204030204" pitchFamily="34" charset="0"/>
          </a:endParaRPr>
        </a:p>
      </dsp:txBody>
      <dsp:txXfrm>
        <a:off x="31736" y="1075437"/>
        <a:ext cx="1752686" cy="849901"/>
      </dsp:txXfrm>
    </dsp:sp>
    <dsp:sp modelId="{414A238C-D9A7-4431-8592-4ADD291798BF}">
      <dsp:nvSpPr>
        <dsp:cNvPr id="0" name=""/>
        <dsp:cNvSpPr/>
      </dsp:nvSpPr>
      <dsp:spPr>
        <a:xfrm>
          <a:off x="2262257" y="1048995"/>
          <a:ext cx="1805570" cy="902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Calibri" panose="020F0502020204030204" pitchFamily="34" charset="0"/>
            </a:rPr>
            <a:t>Enables Collaborative Accounting </a:t>
          </a:r>
          <a:endParaRPr lang="en-IN" sz="1500" kern="1200">
            <a:latin typeface="Calibri" panose="020F0502020204030204" pitchFamily="34" charset="0"/>
          </a:endParaRPr>
        </a:p>
      </dsp:txBody>
      <dsp:txXfrm>
        <a:off x="2288699" y="1075437"/>
        <a:ext cx="1752686" cy="849901"/>
      </dsp:txXfrm>
    </dsp:sp>
    <dsp:sp modelId="{DB31DFFE-DC65-4223-ACD3-12771DA420DB}">
      <dsp:nvSpPr>
        <dsp:cNvPr id="0" name=""/>
        <dsp:cNvSpPr/>
      </dsp:nvSpPr>
      <dsp:spPr>
        <a:xfrm>
          <a:off x="4519220" y="1048995"/>
          <a:ext cx="1805570" cy="902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alibri" panose="020F0502020204030204" pitchFamily="34" charset="0"/>
            </a:rPr>
            <a:t>Lowers down cost of managing Accounts &amp; Inventory </a:t>
          </a:r>
          <a:endParaRPr lang="en-IN" sz="1500" kern="1200" dirty="0">
            <a:latin typeface="Calibri" panose="020F0502020204030204" pitchFamily="34" charset="0"/>
          </a:endParaRPr>
        </a:p>
      </dsp:txBody>
      <dsp:txXfrm>
        <a:off x="4545662" y="1075437"/>
        <a:ext cx="1752686" cy="849901"/>
      </dsp:txXfrm>
    </dsp:sp>
    <dsp:sp modelId="{9A5CFEB6-14B9-4D9D-921D-662BA1B4FD3F}">
      <dsp:nvSpPr>
        <dsp:cNvPr id="0" name=""/>
        <dsp:cNvSpPr/>
      </dsp:nvSpPr>
      <dsp:spPr>
        <a:xfrm>
          <a:off x="6776183" y="1048995"/>
          <a:ext cx="1805570" cy="902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alibri" panose="020F0502020204030204" pitchFamily="34" charset="0"/>
            </a:rPr>
            <a:t>Improving Speed  of information and data exchange</a:t>
          </a:r>
          <a:endParaRPr lang="en-IN" sz="1500" kern="1200" dirty="0">
            <a:latin typeface="Calibri" panose="020F0502020204030204" pitchFamily="34" charset="0"/>
          </a:endParaRPr>
        </a:p>
      </dsp:txBody>
      <dsp:txXfrm>
        <a:off x="6802625" y="1075437"/>
        <a:ext cx="1752686" cy="849901"/>
      </dsp:txXfrm>
    </dsp:sp>
    <dsp:sp modelId="{A5026CF9-C093-4913-B986-A5BDBC386818}">
      <dsp:nvSpPr>
        <dsp:cNvPr id="0" name=""/>
        <dsp:cNvSpPr/>
      </dsp:nvSpPr>
      <dsp:spPr>
        <a:xfrm>
          <a:off x="9033146" y="1048995"/>
          <a:ext cx="1805570" cy="902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latin typeface="Calibri" panose="020F0502020204030204" pitchFamily="34" charset="0"/>
            </a:rPr>
            <a:t>Accuracy in information capturing – Less Human Errors</a:t>
          </a:r>
          <a:endParaRPr lang="en-IN" sz="1500" kern="1200">
            <a:latin typeface="Calibri" panose="020F0502020204030204" pitchFamily="34" charset="0"/>
          </a:endParaRPr>
        </a:p>
      </dsp:txBody>
      <dsp:txXfrm>
        <a:off x="9059588" y="1075437"/>
        <a:ext cx="1752686" cy="849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EF9DC-D0EB-4EBA-9A08-6E49B1BFC77B}">
      <dsp:nvSpPr>
        <dsp:cNvPr id="0" name=""/>
        <dsp:cNvSpPr/>
      </dsp:nvSpPr>
      <dsp:spPr>
        <a:xfrm>
          <a:off x="508" y="96664"/>
          <a:ext cx="1984497" cy="1190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latin typeface="Calibri" panose="020F0502020204030204" pitchFamily="34" charset="0"/>
            </a:rPr>
            <a:t>For both Sales and Sales Return Transactions</a:t>
          </a:r>
        </a:p>
      </dsp:txBody>
      <dsp:txXfrm>
        <a:off x="508" y="96664"/>
        <a:ext cx="1984497" cy="1190698"/>
      </dsp:txXfrm>
    </dsp:sp>
    <dsp:sp modelId="{38145D09-D3B6-4FCE-A0B8-C5EDE131A241}">
      <dsp:nvSpPr>
        <dsp:cNvPr id="0" name=""/>
        <dsp:cNvSpPr/>
      </dsp:nvSpPr>
      <dsp:spPr>
        <a:xfrm>
          <a:off x="2183456" y="96664"/>
          <a:ext cx="1984497" cy="1190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latin typeface="Calibri" panose="020F0502020204030204" pitchFamily="34" charset="0"/>
            </a:rPr>
            <a:t>Invoice wise pending IMEI Report</a:t>
          </a:r>
        </a:p>
      </dsp:txBody>
      <dsp:txXfrm>
        <a:off x="2183456" y="96664"/>
        <a:ext cx="1984497" cy="1190698"/>
      </dsp:txXfrm>
    </dsp:sp>
    <dsp:sp modelId="{FC21A90A-6220-466E-A816-74D2C73C2651}">
      <dsp:nvSpPr>
        <dsp:cNvPr id="0" name=""/>
        <dsp:cNvSpPr/>
      </dsp:nvSpPr>
      <dsp:spPr>
        <a:xfrm>
          <a:off x="508" y="1485812"/>
          <a:ext cx="1984497" cy="1190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latin typeface="Calibri" panose="020F0502020204030204" pitchFamily="34" charset="0"/>
            </a:rPr>
            <a:t>Display status of specific IMEI No. or multiple IMEI No.</a:t>
          </a:r>
        </a:p>
      </dsp:txBody>
      <dsp:txXfrm>
        <a:off x="508" y="1485812"/>
        <a:ext cx="1984497" cy="1190698"/>
      </dsp:txXfrm>
    </dsp:sp>
    <dsp:sp modelId="{276AA9B5-F9DB-41A5-BD39-97087B82456D}">
      <dsp:nvSpPr>
        <dsp:cNvPr id="0" name=""/>
        <dsp:cNvSpPr/>
      </dsp:nvSpPr>
      <dsp:spPr>
        <a:xfrm>
          <a:off x="2183456" y="1485812"/>
          <a:ext cx="1984497" cy="1190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latin typeface="Calibri" panose="020F0502020204030204" pitchFamily="34" charset="0"/>
            </a:rPr>
            <a:t>Check the IMEI No. is in stock of which Distributor/Retailer.</a:t>
          </a:r>
        </a:p>
      </dsp:txBody>
      <dsp:txXfrm>
        <a:off x="2183456" y="1485812"/>
        <a:ext cx="1984497" cy="1190698"/>
      </dsp:txXfrm>
    </dsp:sp>
    <dsp:sp modelId="{852C398F-79EE-4831-9895-22B988AEF289}">
      <dsp:nvSpPr>
        <dsp:cNvPr id="0" name=""/>
        <dsp:cNvSpPr/>
      </dsp:nvSpPr>
      <dsp:spPr>
        <a:xfrm>
          <a:off x="508" y="2874961"/>
          <a:ext cx="1984497" cy="1190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latin typeface="Calibri" panose="020F0502020204030204" pitchFamily="34" charset="0"/>
            </a:rPr>
            <a:t>No need to remember SKU code of specific Model.</a:t>
          </a:r>
        </a:p>
      </dsp:txBody>
      <dsp:txXfrm>
        <a:off x="508" y="2874961"/>
        <a:ext cx="1984497" cy="1190698"/>
      </dsp:txXfrm>
    </dsp:sp>
    <dsp:sp modelId="{3836D28F-450C-4695-98F6-6D8F65226167}">
      <dsp:nvSpPr>
        <dsp:cNvPr id="0" name=""/>
        <dsp:cNvSpPr/>
      </dsp:nvSpPr>
      <dsp:spPr>
        <a:xfrm>
          <a:off x="2183456" y="2874961"/>
          <a:ext cx="1984497" cy="1190698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>
              <a:solidFill>
                <a:srgbClr val="009900"/>
              </a:solidFill>
              <a:latin typeface="Calibri" panose="020F0502020204030204" pitchFamily="34" charset="0"/>
            </a:rPr>
            <a:t>Upcoming Feature </a:t>
          </a:r>
          <a:r>
            <a:rPr lang="en-IN" sz="1800" kern="12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</a:rPr>
            <a:t>List of Pending Acknowledgement in Zed Sales </a:t>
          </a:r>
        </a:p>
      </dsp:txBody>
      <dsp:txXfrm>
        <a:off x="2183456" y="2874961"/>
        <a:ext cx="1984497" cy="1190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C64C0-A755-4709-B454-7A16C1523F3F}" type="datetimeFigureOut">
              <a:rPr lang="en-IN" smtClean="0"/>
              <a:t>19-08-2016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60EC-C4FB-4F5C-B596-804FA1649E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8144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991B2-2A9C-44AB-9143-1D195400F8EE}" type="datetimeFigureOut">
              <a:rPr lang="en-IN" smtClean="0"/>
              <a:t>19-08-2016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478C9-3823-41F5-8EFC-9F96B8C337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61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78C9-3823-41F5-8EFC-9F96B8C3370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508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78C9-3823-41F5-8EFC-9F96B8C3370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084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78C9-3823-41F5-8EFC-9F96B8C3370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646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78C9-3823-41F5-8EFC-9F96B8C3370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05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969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637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9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098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741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021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944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858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420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72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142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280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277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505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551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217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8CC2-5961-469D-A072-22A3D7CF2EE6}" type="datetimeFigureOut">
              <a:rPr lang="en-IN" smtClean="0"/>
              <a:pPr/>
              <a:t>19-08-2016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0DAF7E-EEBD-44BD-9C87-C1EFC79EBF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763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xchange.in/" TargetMode="External"/><Relationship Id="rId2" Type="http://schemas.openxmlformats.org/officeDocument/2006/relationships/hyperlink" Target="mailto::Gopal.Chechani@accxchange.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60417" y="3908448"/>
            <a:ext cx="9208789" cy="1811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16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Mobile IMEI Update Solution</a:t>
            </a:r>
          </a:p>
          <a:p>
            <a:pPr algn="ctr"/>
            <a:r>
              <a:rPr lang="en-IN" sz="1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From Tally to Zed Sales- Bill by Bill </a:t>
            </a:r>
            <a:br>
              <a:rPr lang="en-IN" sz="1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IN" sz="1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GIONEE Regional  Distributors</a:t>
            </a:r>
          </a:p>
          <a:p>
            <a:pPr algn="l"/>
            <a:r>
              <a:rPr lang="en-IN" sz="44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IN" sz="4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IN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58" y="2371256"/>
            <a:ext cx="3139108" cy="1057744"/>
          </a:xfrm>
          <a:prstGeom prst="rect">
            <a:avLst/>
          </a:prstGeom>
        </p:spPr>
      </p:pic>
      <p:sp>
        <p:nvSpPr>
          <p:cNvPr id="8" name="AutoShape 4" descr="Image result for gionee ne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AutoShape 8" descr="data:image/png;base64,iVBORw0KGgoAAAANSUhEUgAAAKAAAACgCAMAAAC8EZcfAAAA0lBMVEX/awH/////ZwD+awL8////ZAD8ZwD///3///n0k1T1ZAD6ZAD7upL8dRX5zKn//v7++On82sL7xqL0n1v6v5r7onP2oWb++vH4sn71qnz1iUb/8+n///f0fyX6gjzzijX9+ezzbAD5klX7bgD96tb2g0D4kUD2eyz63sj2uIr5s4r3v4/7gjz60bX88t/33bz4hSj3l0z3pm/zdQD61LD2dBj6x6366M35nV3xjkXzhjX4eSb1pnP2x575voz8eSf+9db518P+/+v1rHP3zqX2oFU5mP5MAAAJF0lEQVR4nO2bC3faOhLHbUlINg4YSIp5JYHY4dEE8rihDSFs7y7N9/9KOyPJxgZ86p5zi7N79G+TYEW2fh5JoxnZsSwjIyMjIyMjIyMjIyMjIyMjIyMjI6NTi8Y/afIxpwZUyanxJ0Wtiha3SF4dEtcpg3Ayq2/qoE3PymuermSNen22Pj0gfx4wW+osPN46dGxL1bCDL3lG/nPi3YFQhBe5gzBs2QJriLIA7RgwR6GyoCjNgr8E3BjAfP0PADq/BqwzVcf5wk/JJsVfo0Cpm1snnKkaTnRzegvScNWWcmu5Vaylq+r0wlOixa1zTkCcU5rTf9D1sg58y/OUf1LU+nWrSUBRBqCRUcmCGFD7NpjPuymQG3mdgmmvzbAmFaYbp5YuzWiZEzH+UfGrTVNq7qadCL9oHmrampSw1L0PdLh8ljbPKNBxdlosaJcAmIpmUp08CsQBn/CDL5VSAVPFo8EB3+eKBw3gPwkobCE+GSDNWpAx/9MBVh+GKbFP18WUTno7vUafD9AilMTitF4uoNrXKLCzwEoCZAUB/VIAyfunBww0YCsvp6S1ugbsl9HF7Yb2dvXcxHg511X6bgnRzE1ftz5d51Qhk0g7wuj29Ba0JpEGDHrHW6fkRk10357+ODEcKlT9J3z7zjteo1K3fbUYz0vY+oDgXjXO2GJkHc2W/oLoGuswMTv9EARANwmez7wDQMhTqnfak9v9FS9j62MUr7TiCAC1vNc+cxRgVMreDPG2ChAoot5e4ksJd4GfqTF4zsvoYoj9FsgnfAhLpyuPZrJ3DyKZOGAtx4DYiTMBi4lASDt6pkQ/ccI9h/B9gb/wcRo73dOndIqDTKZ6GjAmgnrPqxCA5LzireYBUwshADaXpfBJQ930FYZwmM9E1HF7t7c9d/ZdILL2QlGvjAGoCXk30BYEIPjnDBuNocMgPMBD6QOD57L4pMIzOU/Uf5FsKqjpIdBPfy1185cS+hNmweFuh7IrUG7CcrenwYHMAiaOEwoRbEnuw+ST4GHj4XNkH9nRQgtOn0Oa/8bASQjxG7+dB9idAtyeHIjw5fu+HdSv+Gd4AEFDsmw/gGMBMMZUfANyHtxaqfN3JwgUiPe4iRo6NGC204/ulh4vdfglwjGGz7yqy1X327w5nTbn9e5qxIn+ZflS0wAWPsKrYW29roVVWPH0k7LPAGhkZGT0/yqa+YxH2XXh+CPW3/PMNOPLf2vdSSeRajXDlzsyu9F6maMZVFiXOc80mr1SSrKIp4p/4+70AnuAuN/Y0VMzxXTvng6qp18kLcyHtSF59KpKnubj+DpoWqTiVWWumWqDVCokzYLb/crayfuiqPgkXkkXF4/PKt54Vp835/J59MuS441enp+fj8NUlcvtRf1l3po9VT2izWHxMdS63CEvP87PryXJJXxK6UNmy5nCj/OPvL3QrPEoX2IYz1gcyY+xQY6vsjVuVQ3K7ztRkokMX9wQjQz03hBruVyPETKDw/9UEf1sLyFoedSq1vcKvxayIZ/UB5jyCJn4wA8F2ILj/hWRlqKvcAeYVqpkkw1bysqW14DA34ZkXQ2uygzi1wYC0jPbziRXrSpcs45bJ7EdRDFAaoVTaJXFiKBr3F0DQKEBLdrtYxbCMGXHGB8+zSdyCw4AkfllnQCKBBAS+36iRYcrQOY0dFGjsXgvYkHvgsFNDX8+uzdaFIc5RcCFBOTtPt65aM7a7ut2s0BGZ77EShIQLPvTOwS07WnvNtEPnIkAaM9ThbkPDNId3B7CXU3/wumppSzbgoYRkFpXERK9POJkhEnobSPhO2KGDgYBmfAZ68jptAc4D+W1iKUTAglYD4ml/5EirmY0B5Dp5HDPVAFiqx2w5aC1VDUAy+vhZmA0IRLQZw50wfAZG/OygE1tIaqvrgBryYWKeEJyC8O/0eYHbjUGBIjvMPKitX4pEF8kxE0k4bxWqOxiu4kW7sNUJocWVCbUtlKAVHUSLWZA3g5grCzpgWNXgPe4s4oT78Lb7VdadBnZvrhTgMzu4igRU7AozwCy6dPj2zVqfB0mFmyu4FDqLSxAyL9CevvNk/MCha86yRmZdDG/Rn/xtLtd+Fl9geYfKrqLOxWwKGPfQ561oG/biaN5IlbsZmydUNuD1wIPpPhXOONbVY8Syjsv8/llGpCSMU7UMU/fLXhcn00VoLA7lfAOHdCmVkFHnbiZxA/C+TvAeD1gdtAusFmMz4FhrOghSL0HOH/ME8B7Qskj+uhzkuKj1SYOvR2gFTZxos8yXQwwQazBmMddLIa6bLgoYkHi9mEluIpreg/QAWOSBrRGMEvx+VcqIliC47Y3KUDyJidKe28Musn7DKkxmBQWcoPWego9cBGbEABZGvAKLAhlsKa8kTAJEeiZw8TAJVYCyEkPl/N+lJ3Fo0r8OgNJzWKuC4u9LMyhMTacVdWiU0EYuRan/OAWarCXid7goCTElcWermkCiMFZu6Gf42T8YOzz8DxaVY5aYxV0hNY6wsHSWo2qEBDCGDwARCP7wpm2qx7ce8VbXvRhUAbdeC1WgJRudXiQAgx5epTFgPFixQs9VabclXt9/QhjwX8H4gCQ0tc+blgOm3ftp4/tz8jBcGFei5c6OUnAC3H1twbptfjtMtEIXbwcg7vC9agIoVVpg7cVcUAo7BRgX1pQPuhKokW5WS5aoYXjNgGEDIaP6sJPA4rdObZzx9E7oReM3Y/DnG4RG8LF3OZAxYLoW23p8zhGM0wBwq2/NQNsT/jSz4popkdPFd9k6HDdF/dNoeJBnEc2vsnlaz8Id1RFQIzUmPzbIx+7oVjACoNh/T6PhgNHiT1i+MnvBgP2/V7fA1++zxcYD+ICML3Qf00AFlwIx97G/pb3Imfg/O3hXJoNBvEFUYMZRtSbVBH8ftAtnJXw2tWNGyuUed0EPvWSSUho7ardudts/rV1f1C93Qszswe11tqAnPJbOFzhokMnblYyXtovLPpuA4WZT3aS26f4RcjOI1h47MkMLZU5UuXOdvehsjpKMxdMgkxIAnclvFg4I6+8t7EQe6gjSa7Kt/fy/NRBfLncNDrTrNkyNjIyMjIyMjIyMjIyMjIyMjIyMjL65/RfrB+02GuQVeEAAAAASUVORK5CYII="/>
          <p:cNvSpPr>
            <a:spLocks noChangeAspect="1" noChangeArrowheads="1"/>
          </p:cNvSpPr>
          <p:nvPr/>
        </p:nvSpPr>
        <p:spPr bwMode="auto">
          <a:xfrm>
            <a:off x="8441445" y="261392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799470" y="1383097"/>
            <a:ext cx="317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Introducing…. </a:t>
            </a:r>
          </a:p>
        </p:txBody>
      </p:sp>
    </p:spTree>
    <p:extLst>
      <p:ext uri="{BB962C8B-B14F-4D97-AF65-F5344CB8AC3E}">
        <p14:creationId xmlns:p14="http://schemas.microsoft.com/office/powerpoint/2010/main" val="125760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5668" y="3616794"/>
            <a:ext cx="713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600" b="1" dirty="0">
                <a:latin typeface="Calibri" panose="020F0502020204030204" pitchFamily="34" charset="0"/>
              </a:rPr>
              <a:t>Books of Balaji Comm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797666" y="1901205"/>
            <a:ext cx="8596668" cy="1715589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>
                <a:latin typeface="Calibri" panose="020F0502020204030204" pitchFamily="34" charset="0"/>
              </a:rPr>
              <a:t>Screen Show </a:t>
            </a:r>
            <a:r>
              <a:rPr lang="en-US" sz="5400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IMEI Numbers update to Zed Sales 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73" y="3517147"/>
            <a:ext cx="1323507" cy="7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7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5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6844" y="3997793"/>
            <a:ext cx="2092464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One Time Registration with Zed Sales User Id &amp; Zed Sales Code(Distributor Code)</a:t>
            </a:r>
            <a:endParaRPr lang="en-IN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231988" y="3587262"/>
            <a:ext cx="1322363" cy="872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47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5051"/>
          <a:stretch/>
        </p:blipFill>
        <p:spPr bwMode="auto">
          <a:xfrm>
            <a:off x="0" y="0"/>
            <a:ext cx="12197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59512" y="4262539"/>
            <a:ext cx="2601930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Configuring Voucher types for Sales and Sales</a:t>
            </a:r>
            <a:endParaRPr lang="en-IN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358389" y="3309870"/>
            <a:ext cx="131364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6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79054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libri" panose="020F0502020204030204" pitchFamily="34" charset="0"/>
              </a:rPr>
              <a:t>No change in practices</a:t>
            </a:r>
            <a:br>
              <a:rPr lang="en-US" sz="5400" b="1" dirty="0">
                <a:latin typeface="Calibri" panose="020F0502020204030204" pitchFamily="34" charset="0"/>
              </a:rPr>
            </a:br>
            <a:r>
              <a:rPr lang="en-US" sz="5400" b="1" dirty="0">
                <a:latin typeface="Calibri" panose="020F0502020204030204" pitchFamily="34" charset="0"/>
              </a:rPr>
              <a:t>to create </a:t>
            </a:r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</a:rPr>
              <a:t>Sales Invoice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652" y="3087868"/>
            <a:ext cx="57234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Just Create a Sales Invoice with Following details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Party Name.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Mobile Model No Sold.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IMEI no of Mobiles in either Description or in Batches.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Inputting Other charges and appropriate Taxes.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IN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71" b="54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6098" y="4428327"/>
            <a:ext cx="4248641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Sales Invoice to sell different models of Gionee Mobiles to Google India Ltd having different IMEI no</a:t>
            </a:r>
          </a:p>
        </p:txBody>
      </p:sp>
      <p:sp>
        <p:nvSpPr>
          <p:cNvPr id="2" name="Down Arrow 1"/>
          <p:cNvSpPr/>
          <p:nvPr/>
        </p:nvSpPr>
        <p:spPr>
          <a:xfrm>
            <a:off x="2552700" y="2882900"/>
            <a:ext cx="292100" cy="1371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2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7440" y="1083213"/>
            <a:ext cx="9551963" cy="464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051"/>
          <a:stretch/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3422" y="3340394"/>
            <a:ext cx="2956494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List of Outgoing Digital Invoices to be updated in Zed Sales CRM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7440" y="1264549"/>
            <a:ext cx="7932783" cy="2330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624750" y="1497607"/>
            <a:ext cx="368300" cy="23495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0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191"/>
          <a:stretch/>
        </p:blipFill>
        <p:spPr>
          <a:xfrm>
            <a:off x="1" y="-1034"/>
            <a:ext cx="12192000" cy="6859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4884" y="4817879"/>
            <a:ext cx="295334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Verifying Sales Entry before the updation of IMEI no in Zed Sales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584700" y="3594100"/>
            <a:ext cx="279400" cy="12065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9848" y="3925327"/>
            <a:ext cx="2548034" cy="16004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Calibri" panose="020F0502020204030204" pitchFamily="34" charset="0"/>
              </a:rPr>
              <a:t>Highlighted IMEI in green color  are updated in Zed Sales  as they are of Gionee Mobile.</a:t>
            </a:r>
          </a:p>
          <a:p>
            <a:pPr algn="just"/>
            <a:endParaRPr lang="en-US" sz="1400" dirty="0">
              <a:latin typeface="Calibri" panose="020F0502020204030204" pitchFamily="34" charset="0"/>
            </a:endParaRPr>
          </a:p>
          <a:p>
            <a:pPr algn="just"/>
            <a:r>
              <a:rPr lang="en-US" sz="1400" dirty="0">
                <a:latin typeface="Calibri" panose="020F0502020204030204" pitchFamily="34" charset="0"/>
              </a:rPr>
              <a:t>The IMEI numbers not Highlighted are of other Mobile Company or are wrong.</a:t>
            </a:r>
            <a:endParaRPr lang="en-IN" sz="1400" dirty="0">
              <a:latin typeface="Calibri" panose="020F0502020204030204" pitchFamily="34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>
            <a:off x="8477794" y="3331029"/>
            <a:ext cx="1084490" cy="103196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58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253"/>
          <a:stretch/>
        </p:blipFill>
        <p:spPr>
          <a:xfrm>
            <a:off x="0" y="1"/>
            <a:ext cx="12197953" cy="68579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628709" y="1449977"/>
            <a:ext cx="20639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92640" y="1352005"/>
            <a:ext cx="2926080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Party Zed sales code to whom the Mobiles are sold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67052" y="3226526"/>
            <a:ext cx="1" cy="1497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74822" y="3226525"/>
            <a:ext cx="0" cy="184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28709" y="3164894"/>
            <a:ext cx="0" cy="184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64912" y="3226526"/>
            <a:ext cx="3992" cy="2293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284196" y="3126459"/>
            <a:ext cx="0" cy="184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692640" y="3226525"/>
            <a:ext cx="0" cy="215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464628" y="1449977"/>
            <a:ext cx="1776549" cy="17765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32251" y="4729758"/>
            <a:ext cx="2346960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Code of party who sold Mobile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5876107" y="5107323"/>
            <a:ext cx="953590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Voucher No</a:t>
            </a:r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7168304" y="5094513"/>
            <a:ext cx="1103814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Voucher Date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8079323" y="5508709"/>
            <a:ext cx="849085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IMEI No.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8794339" y="5006757"/>
            <a:ext cx="979714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Quantity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9222644" y="5365701"/>
            <a:ext cx="1445489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SKU Code</a:t>
            </a:r>
            <a:endParaRPr lang="en-IN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876107" y="4160519"/>
            <a:ext cx="3944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80158" y="4037259"/>
            <a:ext cx="1724297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Tick this and Click on Send now to update the IMEI no in ZED sales CRM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7252386" y="283728"/>
            <a:ext cx="2926080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Option to edit Bill no in case of Duplicate invoice No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658397" y="772940"/>
            <a:ext cx="0" cy="34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191431" y="3836416"/>
            <a:ext cx="3182321" cy="350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432473" y="3164894"/>
            <a:ext cx="1685392" cy="7386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Matching Quantity With No of IMEI inserted in Bill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0605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4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878091" y="1445227"/>
            <a:ext cx="1801894" cy="10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885529" y="1086228"/>
            <a:ext cx="2306471" cy="7386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Choice to provide ZED SALES Code and automated mapping for next time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214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189"/>
          <a:stretch/>
        </p:blipFill>
        <p:spPr>
          <a:xfrm>
            <a:off x="0" y="26556"/>
            <a:ext cx="12192000" cy="6831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9739" y="4405401"/>
            <a:ext cx="4224269" cy="7386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Sales Entry Updated in Zed Sales CRM is being Highlighted in green Colour and is Shown in Sales Invoice Outbox Tab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42392" y="1536700"/>
            <a:ext cx="364112" cy="287154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1874" y="1737360"/>
            <a:ext cx="2968950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If the IMEI numbers are successfully updated in Zed Sales CRM then the narration of Sales Invoice will contain this sign ‘$$’ in Tally</a:t>
            </a:r>
          </a:p>
        </p:txBody>
      </p:sp>
    </p:spTree>
    <p:extLst>
      <p:ext uri="{BB962C8B-B14F-4D97-AF65-F5344CB8AC3E}">
        <p14:creationId xmlns:p14="http://schemas.microsoft.com/office/powerpoint/2010/main" val="142304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876" y="187570"/>
            <a:ext cx="8596668" cy="742682"/>
          </a:xfrm>
        </p:spPr>
        <p:txBody>
          <a:bodyPr>
            <a:normAutofit fontScale="90000"/>
          </a:bodyPr>
          <a:lstStyle/>
          <a:p>
            <a:r>
              <a:rPr lang="en-IN" sz="8000" b="1" dirty="0">
                <a:latin typeface="Calibri" panose="020F0502020204030204" pitchFamily="34" charset="0"/>
              </a:rPr>
              <a:t>Solutions </a:t>
            </a:r>
            <a:r>
              <a:rPr lang="en-IN" sz="3200" b="1" dirty="0"/>
              <a:t/>
            </a:r>
            <a:br>
              <a:rPr lang="en-IN" sz="3200" b="1" dirty="0"/>
            </a:br>
            <a:r>
              <a:rPr lang="en-IN" sz="3100" b="1" dirty="0">
                <a:solidFill>
                  <a:schemeClr val="tx1"/>
                </a:solidFill>
                <a:latin typeface="Calibri" panose="020F0502020204030204" pitchFamily="34" charset="0"/>
              </a:rPr>
              <a:t>for Regional Distributors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531969"/>
              </p:ext>
            </p:extLst>
          </p:nvPr>
        </p:nvGraphicFramePr>
        <p:xfrm>
          <a:off x="916485" y="2504049"/>
          <a:ext cx="10728667" cy="317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8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8510" y="2944836"/>
            <a:ext cx="8596668" cy="1715589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400" b="1" dirty="0">
                <a:latin typeface="Calibri" panose="020F0502020204030204" pitchFamily="34" charset="0"/>
              </a:rPr>
              <a:t>Screen Show </a:t>
            </a:r>
            <a:r>
              <a:rPr lang="en-US" sz="5400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Checking of Pending IMEI Numbers </a:t>
            </a:r>
            <a:b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for the given period  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95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051"/>
          <a:stretch/>
        </p:blipFill>
        <p:spPr bwMode="auto">
          <a:xfrm>
            <a:off x="0" y="0"/>
            <a:ext cx="12197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083040" y="1492016"/>
            <a:ext cx="2173095" cy="11695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To check the IMEI of certain period, first fetch the voucher of that period from Tally in AccXchange in Sales Invoice Outbox Tab</a:t>
            </a:r>
          </a:p>
        </p:txBody>
      </p:sp>
      <p:sp>
        <p:nvSpPr>
          <p:cNvPr id="2" name="Right Brace 1"/>
          <p:cNvSpPr/>
          <p:nvPr/>
        </p:nvSpPr>
        <p:spPr>
          <a:xfrm>
            <a:off x="8734567" y="1269242"/>
            <a:ext cx="341194" cy="36439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8055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974"/>
          <a:stretch/>
        </p:blipFill>
        <p:spPr bwMode="auto">
          <a:xfrm>
            <a:off x="3810" y="0"/>
            <a:ext cx="1218819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2985" y="3429000"/>
            <a:ext cx="5732059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After the Vouchers are fetched then click on view report</a:t>
            </a:r>
          </a:p>
          <a:p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39014" y="3752165"/>
            <a:ext cx="1589649" cy="158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5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455"/>
          <a:stretch/>
        </p:blipFill>
        <p:spPr bwMode="auto">
          <a:xfrm>
            <a:off x="0" y="0"/>
            <a:ext cx="12197953" cy="676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4716" y="2822968"/>
            <a:ext cx="1978926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After that select the same period in view report tab and click on search to fetch all the IMEI that you have updated in Zed Sales during that period</a:t>
            </a:r>
          </a:p>
          <a:p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10154" y="886265"/>
            <a:ext cx="5978769" cy="2011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31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7666" y="2073361"/>
            <a:ext cx="8596668" cy="1715589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>
                <a:latin typeface="Calibri" panose="020F0502020204030204" pitchFamily="34" charset="0"/>
              </a:rPr>
              <a:t>Screen Show </a:t>
            </a:r>
            <a:r>
              <a:rPr lang="en-US" sz="5400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Sending Digital Invoice to Dealers/Retailers 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31" y="3975392"/>
            <a:ext cx="1323507" cy="745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1921" y="4126569"/>
            <a:ext cx="434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600" b="1" dirty="0">
                <a:latin typeface="Calibri" panose="020F0502020204030204" pitchFamily="34" charset="0"/>
              </a:rPr>
              <a:t>Books of </a:t>
            </a:r>
            <a:r>
              <a:rPr lang="en-IN" sz="3600" b="1" dirty="0" err="1">
                <a:latin typeface="Calibri" panose="020F0502020204030204" pitchFamily="34" charset="0"/>
              </a:rPr>
              <a:t>Balaji</a:t>
            </a:r>
            <a:r>
              <a:rPr lang="en-IN" sz="3600" b="1" dirty="0">
                <a:latin typeface="Calibri" panose="020F0502020204030204" pitchFamily="34" charset="0"/>
              </a:rPr>
              <a:t> </a:t>
            </a:r>
            <a:r>
              <a:rPr lang="en-IN" sz="3600" b="1" dirty="0" err="1">
                <a:latin typeface="Calibri" panose="020F0502020204030204" pitchFamily="34" charset="0"/>
              </a:rPr>
              <a:t>Comm</a:t>
            </a:r>
            <a:endParaRPr lang="en-IN" sz="36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3027" y="5486401"/>
            <a:ext cx="542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Assuming Supplier and Buyer is already connected </a:t>
            </a:r>
          </a:p>
        </p:txBody>
      </p:sp>
    </p:spTree>
    <p:extLst>
      <p:ext uri="{BB962C8B-B14F-4D97-AF65-F5344CB8AC3E}">
        <p14:creationId xmlns:p14="http://schemas.microsoft.com/office/powerpoint/2010/main" val="4025693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276"/>
          <a:stretch/>
        </p:blipFill>
        <p:spPr>
          <a:xfrm>
            <a:off x="47625" y="30123"/>
            <a:ext cx="12144375" cy="6827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9129" y="4363932"/>
            <a:ext cx="4647886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Created a Sales Invoice to sell different models Gionee Mobiles to Google India Ltd having different IMEI no</a:t>
            </a:r>
          </a:p>
        </p:txBody>
      </p:sp>
      <p:sp>
        <p:nvSpPr>
          <p:cNvPr id="2" name="Down Arrow 1"/>
          <p:cNvSpPr/>
          <p:nvPr/>
        </p:nvSpPr>
        <p:spPr>
          <a:xfrm>
            <a:off x="2552700" y="2882900"/>
            <a:ext cx="292100" cy="1371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86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7440" y="1083213"/>
            <a:ext cx="9551963" cy="464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253"/>
          <a:stretch/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5477" y="4262908"/>
            <a:ext cx="6336405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Sales Entry fetched in Sales Invoice Outbox Tab ready to be sent to Google India Ltd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7013" y="1330566"/>
            <a:ext cx="7932783" cy="2330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30800" y="1701800"/>
            <a:ext cx="368300" cy="23495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1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253"/>
          <a:stretch/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4817" y="4800600"/>
            <a:ext cx="6707467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Verifying Sales Entry before the sending to Google India Ltd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584700" y="3594100"/>
            <a:ext cx="279400" cy="12065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42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4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7455" y="4571292"/>
            <a:ext cx="711704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Sales Entry sent to Google India Ltd is being Highlighted in green Colour and is Shown in Sales Invoice Outbox Tab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42392" y="1536700"/>
            <a:ext cx="364112" cy="287154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1873" y="1737360"/>
            <a:ext cx="49246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And if the Voucher is Sent to Google India ltd then narration will also contain this sign </a:t>
            </a:r>
            <a:r>
              <a:rPr lang="en-US" dirty="0"/>
              <a:t>‘***’</a:t>
            </a:r>
            <a:r>
              <a:rPr lang="en-US" sz="1200" dirty="0"/>
              <a:t> in Tally.</a:t>
            </a:r>
          </a:p>
        </p:txBody>
      </p:sp>
    </p:spTree>
    <p:extLst>
      <p:ext uri="{BB962C8B-B14F-4D97-AF65-F5344CB8AC3E}">
        <p14:creationId xmlns:p14="http://schemas.microsoft.com/office/powerpoint/2010/main" val="926721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7666" y="2059293"/>
            <a:ext cx="8596668" cy="1715589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>
                <a:latin typeface="Calibri" panose="020F0502020204030204" pitchFamily="34" charset="0"/>
              </a:rPr>
              <a:t>Screen Show </a:t>
            </a:r>
            <a:r>
              <a:rPr lang="en-US" sz="5400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Posting of Incoming Digital Invoice  from ND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20" y="4090818"/>
            <a:ext cx="1323507" cy="745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406" y="4140642"/>
            <a:ext cx="713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600" b="1" dirty="0">
                <a:latin typeface="Calibri" panose="020F0502020204030204" pitchFamily="34" charset="0"/>
              </a:rPr>
              <a:t>Books of </a:t>
            </a:r>
            <a:r>
              <a:rPr lang="en-IN" sz="3600" b="1" dirty="0"/>
              <a:t> Google India Ltd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3027" y="5486401"/>
            <a:ext cx="542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Assuming Supplier and Buyer is already connected </a:t>
            </a:r>
          </a:p>
        </p:txBody>
      </p:sp>
    </p:spTree>
    <p:extLst>
      <p:ext uri="{BB962C8B-B14F-4D97-AF65-F5344CB8AC3E}">
        <p14:creationId xmlns:p14="http://schemas.microsoft.com/office/powerpoint/2010/main" val="221376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150" y="467933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libri" panose="020F0502020204030204" pitchFamily="34" charset="0"/>
              </a:rPr>
              <a:t>Key Advantages </a:t>
            </a:r>
            <a:br>
              <a:rPr lang="en-US" sz="5400" b="1" dirty="0">
                <a:latin typeface="Calibri" panose="020F050202020403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of Combined Solution Offering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2628959"/>
              </p:ext>
            </p:extLst>
          </p:nvPr>
        </p:nvGraphicFramePr>
        <p:xfrm>
          <a:off x="669701" y="2459865"/>
          <a:ext cx="10844012" cy="3000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971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20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7905" y="4146997"/>
            <a:ext cx="6774287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Sales Entry is received from Balaji Comm as Purchase Voucher in Google India Ltd in Voucher Inbox Tab</a:t>
            </a:r>
          </a:p>
        </p:txBody>
      </p:sp>
      <p:sp>
        <p:nvSpPr>
          <p:cNvPr id="5" name="Down Arrow 4"/>
          <p:cNvSpPr/>
          <p:nvPr/>
        </p:nvSpPr>
        <p:spPr>
          <a:xfrm>
            <a:off x="5740400" y="1663700"/>
            <a:ext cx="357088" cy="23749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38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500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662" y="5112913"/>
            <a:ext cx="7250805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Verifying Entry received from Balaji Comm before posting it in Tally in the books of Google India Ltd</a:t>
            </a:r>
          </a:p>
        </p:txBody>
      </p:sp>
      <p:sp>
        <p:nvSpPr>
          <p:cNvPr id="2" name="Down Arrow 1"/>
          <p:cNvSpPr/>
          <p:nvPr/>
        </p:nvSpPr>
        <p:spPr>
          <a:xfrm>
            <a:off x="5448300" y="3746500"/>
            <a:ext cx="292100" cy="131561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5685" y="1105094"/>
            <a:ext cx="176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Calibri" panose="020F0502020204030204" pitchFamily="34" charset="0"/>
              </a:rPr>
              <a:t>Selecting Voucher Type Purchase or Purchase Order</a:t>
            </a:r>
            <a:endParaRPr lang="en-IN" sz="1200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26526" y="1358537"/>
            <a:ext cx="3788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55280" y="1045028"/>
            <a:ext cx="2272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16735" y="1263295"/>
            <a:ext cx="2272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62624" y="906528"/>
            <a:ext cx="1998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Selecting Godown</a:t>
            </a:r>
            <a:endParaRPr lang="en-IN" sz="12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44503" y="1113234"/>
            <a:ext cx="19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Selecting Purchase Ledger if single Common Purchase Ledger is maintained</a:t>
            </a:r>
            <a:endParaRPr lang="en-IN" sz="12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0114" y="1952590"/>
            <a:ext cx="19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One time Mapping of Stock Items</a:t>
            </a:r>
            <a:endParaRPr lang="en-IN" sz="1200" dirty="0">
              <a:latin typeface="Calibri" panose="020F0502020204030204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968836" y="1566760"/>
            <a:ext cx="235528" cy="127342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/>
          <p:cNvCxnSpPr>
            <a:stCxn id="4" idx="1"/>
            <a:endCxn id="14" idx="1"/>
          </p:cNvCxnSpPr>
          <p:nvPr/>
        </p:nvCxnSpPr>
        <p:spPr>
          <a:xfrm flipV="1">
            <a:off x="7204364" y="2183423"/>
            <a:ext cx="2725750" cy="2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08441" y="3043824"/>
            <a:ext cx="1998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One time of input VAT ledger</a:t>
            </a:r>
            <a:endParaRPr lang="en-IN" sz="1200" dirty="0">
              <a:latin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 flipV="1">
            <a:off x="6365998" y="3182324"/>
            <a:ext cx="3342443" cy="47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955280" y="609600"/>
            <a:ext cx="0" cy="1141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04364" y="221673"/>
            <a:ext cx="27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Selecting Item wise Purchase Ledger for user who maintain Item wise Purchase Ledger for Multi Taxation Purpose</a:t>
            </a:r>
            <a:endParaRPr lang="en-IN" sz="1200" dirty="0">
              <a:latin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091748" y="4266394"/>
            <a:ext cx="838366" cy="6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4" idx="1"/>
          </p:cNvCxnSpPr>
          <p:nvPr/>
        </p:nvCxnSpPr>
        <p:spPr>
          <a:xfrm>
            <a:off x="9126170" y="4537356"/>
            <a:ext cx="803943" cy="146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64536" y="3983956"/>
            <a:ext cx="156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Converting IMEI from Description to Batch</a:t>
            </a:r>
            <a:endParaRPr lang="en-IN" sz="12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30113" y="4453025"/>
            <a:ext cx="177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Converting IMEI Batches to Description</a:t>
            </a:r>
            <a:endParaRPr lang="en-IN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34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455"/>
          <a:stretch/>
        </p:blipFill>
        <p:spPr>
          <a:xfrm>
            <a:off x="0" y="0"/>
            <a:ext cx="12197953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1076" y="4494727"/>
            <a:ext cx="6928833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Purchase Entry Successfully Posted in Tally in the Books of Google India Ltd through AccXchange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52900" y="3175000"/>
            <a:ext cx="368300" cy="12065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7666" y="2059293"/>
            <a:ext cx="8596668" cy="1715589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>
                <a:latin typeface="Calibri" panose="020F0502020204030204" pitchFamily="34" charset="0"/>
              </a:rPr>
              <a:t>Screen Show </a:t>
            </a:r>
            <a:r>
              <a:rPr lang="en-US" sz="5400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Sending of Digital Invoice  from ND on Smart Phone</a:t>
            </a:r>
            <a:endParaRPr lang="en-US" sz="2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20" y="4090818"/>
            <a:ext cx="1323507" cy="745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406" y="4140642"/>
            <a:ext cx="713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600" b="1" dirty="0">
                <a:latin typeface="Calibri" panose="020F0502020204030204" pitchFamily="34" charset="0"/>
              </a:rPr>
              <a:t>Books of </a:t>
            </a:r>
            <a:r>
              <a:rPr lang="en-IN" sz="3600" b="1" dirty="0"/>
              <a:t> Google India Ltd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3648" y="5472546"/>
            <a:ext cx="742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Assuming Supplier and Buyer is already connected through Mobile App</a:t>
            </a:r>
          </a:p>
        </p:txBody>
      </p:sp>
    </p:spTree>
    <p:extLst>
      <p:ext uri="{BB962C8B-B14F-4D97-AF65-F5344CB8AC3E}">
        <p14:creationId xmlns:p14="http://schemas.microsoft.com/office/powerpoint/2010/main" val="3320670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253"/>
          <a:stretch/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0797" y="4351053"/>
            <a:ext cx="413273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latin typeface="Calibri" panose="020F0502020204030204" pitchFamily="34" charset="0"/>
                <a:cs typeface="Arial" panose="020B0604020202020204" pitchFamily="34" charset="0"/>
              </a:rPr>
              <a:t>Sales Invoice to sell different models of Gionee to Google India Ltd having different IMEI no</a:t>
            </a:r>
          </a:p>
        </p:txBody>
      </p:sp>
      <p:sp>
        <p:nvSpPr>
          <p:cNvPr id="2" name="Down Arrow 1"/>
          <p:cNvSpPr/>
          <p:nvPr/>
        </p:nvSpPr>
        <p:spPr>
          <a:xfrm>
            <a:off x="2552700" y="2882900"/>
            <a:ext cx="292100" cy="1371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23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7440" y="1083213"/>
            <a:ext cx="9551963" cy="464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5051"/>
          <a:stretch/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2605" y="4205653"/>
            <a:ext cx="373487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000" dirty="0">
                <a:latin typeface="Calibri" panose="020F0502020204030204" pitchFamily="34" charset="0"/>
                <a:cs typeface="Arial" panose="020B0604020202020204" pitchFamily="34" charset="0"/>
              </a:rPr>
              <a:t>Sales Entry fetched in Sales Invoice Outbox Tab ready to be sent to Google India Ltd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3300" y="1315330"/>
            <a:ext cx="7932783" cy="2330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30800" y="1701800"/>
            <a:ext cx="368300" cy="23495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17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253"/>
          <a:stretch/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4976" y="4823138"/>
            <a:ext cx="2850524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IN" dirty="0"/>
              <a:t>Verifying Sales Entry before the sending to Google India Ltd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584700" y="3594100"/>
            <a:ext cx="279400" cy="12065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05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19" y="1120676"/>
            <a:ext cx="3319722" cy="5264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4874" y="1120676"/>
            <a:ext cx="2993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Receive Invoice Digitally on Smartphone.</a:t>
            </a:r>
            <a:endParaRPr lang="en-IN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8707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132" y="3429000"/>
            <a:ext cx="627669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Gopal Chechani</a:t>
            </a:r>
          </a:p>
          <a:p>
            <a:pPr marL="0" indent="0">
              <a:buNone/>
            </a:pPr>
            <a:r>
              <a:rPr lang="en-IN" sz="1900" b="1" dirty="0"/>
              <a:t>AccXchange Transactions Worldwide Pvt Ltd</a:t>
            </a:r>
          </a:p>
          <a:p>
            <a:pPr marL="0" indent="0">
              <a:buNone/>
            </a:pPr>
            <a:r>
              <a:rPr lang="en-IN" dirty="0" smtClean="0">
                <a:hlinkClick r:id="rId2"/>
              </a:rPr>
              <a:t>Gopal.Chechani@accxchange.in</a:t>
            </a:r>
            <a:r>
              <a:rPr lang="en-IN" dirty="0" smtClean="0"/>
              <a:t>, </a:t>
            </a:r>
            <a:r>
              <a:rPr lang="en-IN" dirty="0" smtClean="0">
                <a:hlinkClick r:id="rId3"/>
              </a:rPr>
              <a:t>www.AccXchange.in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Mobile: +91-8875627160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2017" y="821784"/>
            <a:ext cx="5123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dirty="0">
                <a:latin typeface="Calibri" panose="020F0502020204030204" pitchFamily="34" charset="0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32" y="2258973"/>
            <a:ext cx="3031214" cy="10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72" y="342314"/>
            <a:ext cx="9057509" cy="1320800"/>
          </a:xfrm>
        </p:spPr>
        <p:txBody>
          <a:bodyPr>
            <a:normAutofit fontScale="90000"/>
          </a:bodyPr>
          <a:lstStyle/>
          <a:p>
            <a:pPr lvl="0"/>
            <a:r>
              <a:rPr lang="en-IN" sz="8000" b="1" dirty="0">
                <a:latin typeface="Calibri" panose="020F0502020204030204" pitchFamily="34" charset="0"/>
              </a:rPr>
              <a:t>Challenges</a:t>
            </a:r>
            <a:r>
              <a:rPr lang="en-IN" b="1" dirty="0"/>
              <a:t> </a:t>
            </a:r>
            <a:br>
              <a:rPr lang="en-IN" b="1" dirty="0"/>
            </a:br>
            <a:r>
              <a:rPr lang="en-IN" sz="3100" b="1" dirty="0">
                <a:latin typeface="Calibri" panose="020F0502020204030204" pitchFamily="34" charset="0"/>
              </a:rPr>
              <a:t> </a:t>
            </a:r>
            <a:r>
              <a:rPr lang="en-IN" sz="3100" b="1" dirty="0">
                <a:solidFill>
                  <a:schemeClr val="tx1"/>
                </a:solidFill>
                <a:latin typeface="Calibri" panose="020F0502020204030204" pitchFamily="34" charset="0"/>
              </a:rPr>
              <a:t>With Excel based IMEI upload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5119" y="2380567"/>
            <a:ext cx="68570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IN" b="1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</a:rPr>
              <a:t>Need to prepare Excel Sheet with accurate information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20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</a:rPr>
              <a:t>Hunt for Model no for every Mobile IMEI  </a:t>
            </a:r>
          </a:p>
          <a:p>
            <a:pPr lvl="0"/>
            <a:endParaRPr lang="en-IN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</a:rPr>
              <a:t>Multiple efforts to upload on mismatch of certain IMEI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N" sz="20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</a:rPr>
              <a:t>Zed Sales not being updated by ND, even after physical despatch of goods</a:t>
            </a:r>
          </a:p>
        </p:txBody>
      </p:sp>
    </p:spTree>
    <p:extLst>
      <p:ext uri="{BB962C8B-B14F-4D97-AF65-F5344CB8AC3E}">
        <p14:creationId xmlns:p14="http://schemas.microsoft.com/office/powerpoint/2010/main" val="50487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35" y="570963"/>
            <a:ext cx="8830615" cy="1320800"/>
          </a:xfrm>
        </p:spPr>
        <p:txBody>
          <a:bodyPr>
            <a:normAutofit fontScale="90000"/>
          </a:bodyPr>
          <a:lstStyle/>
          <a:p>
            <a:pPr lvl="0"/>
            <a:r>
              <a:rPr lang="en-IN" sz="5300" b="1" dirty="0">
                <a:latin typeface="Calibri" panose="020F0502020204030204" pitchFamily="34" charset="0"/>
              </a:rPr>
              <a:t>Bill by Bill IMI update</a:t>
            </a:r>
            <a:br>
              <a:rPr lang="en-IN" sz="5300" b="1" dirty="0">
                <a:latin typeface="Calibri" panose="020F0502020204030204" pitchFamily="34" charset="0"/>
              </a:rPr>
            </a:br>
            <a:r>
              <a:rPr lang="en-IN" b="1" dirty="0">
                <a:solidFill>
                  <a:schemeClr val="tx1"/>
                </a:solidFill>
              </a:rPr>
              <a:t>from Tally to Zed Sales</a:t>
            </a:r>
            <a:r>
              <a:rPr lang="en-IN" dirty="0">
                <a:latin typeface="Calibri" panose="020F0502020204030204" pitchFamily="34" charset="0"/>
              </a:rPr>
              <a:t>.</a:t>
            </a:r>
            <a:br>
              <a:rPr lang="en-IN" dirty="0">
                <a:latin typeface="Calibri" panose="020F0502020204030204" pitchFamily="34" charset="0"/>
              </a:rPr>
            </a:br>
            <a:r>
              <a:rPr lang="en-IN" dirty="0">
                <a:latin typeface="Calibri" panose="020F0502020204030204" pitchFamily="34" charset="0"/>
              </a:rPr>
              <a:t/>
            </a:r>
            <a:br>
              <a:rPr lang="en-IN" dirty="0">
                <a:latin typeface="Calibri" panose="020F0502020204030204" pitchFamily="34" charset="0"/>
              </a:rPr>
            </a:br>
            <a:endParaRPr lang="en-IN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2324" y="4503623"/>
            <a:ext cx="481013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more creation of Excel Sheets </a:t>
            </a:r>
          </a:p>
          <a:p>
            <a:pPr marL="457200" lvl="0" indent="-4572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endParaRPr lang="en-IN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timely and  accurate upload </a:t>
            </a:r>
          </a:p>
          <a:p>
            <a:pPr marL="457200" lvl="0" indent="-4572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endParaRPr lang="en-IN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5000"/>
              </a:lnSpc>
              <a:buFont typeface="+mj-lt"/>
              <a:buAutoNum type="arabicPeriod"/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Saves  your valuable time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026522"/>
              </p:ext>
            </p:extLst>
          </p:nvPr>
        </p:nvGraphicFramePr>
        <p:xfrm>
          <a:off x="1097807" y="2150197"/>
          <a:ext cx="4168463" cy="416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22324" y="3752557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Benefits </a:t>
            </a:r>
          </a:p>
        </p:txBody>
      </p:sp>
    </p:spTree>
    <p:extLst>
      <p:ext uri="{BB962C8B-B14F-4D97-AF65-F5344CB8AC3E}">
        <p14:creationId xmlns:p14="http://schemas.microsoft.com/office/powerpoint/2010/main" val="142841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71812" y="366104"/>
            <a:ext cx="8596668" cy="1855524"/>
          </a:xfrm>
        </p:spPr>
        <p:txBody>
          <a:bodyPr>
            <a:normAutofit fontScale="90000"/>
          </a:bodyPr>
          <a:lstStyle/>
          <a:p>
            <a:pPr lvl="0"/>
            <a:r>
              <a:rPr lang="en-IN" sz="6000" b="1" dirty="0">
                <a:latin typeface="Calibri" panose="020F0502020204030204" pitchFamily="34" charset="0"/>
              </a:rPr>
              <a:t>Incoming Digital Invoice </a:t>
            </a:r>
            <a:br>
              <a:rPr lang="en-IN" sz="6000" b="1" dirty="0">
                <a:latin typeface="Calibri" panose="020F0502020204030204" pitchFamily="34" charset="0"/>
              </a:rPr>
            </a:br>
            <a:r>
              <a:rPr lang="en-IN" sz="3100" b="1" dirty="0">
                <a:solidFill>
                  <a:schemeClr val="tx1"/>
                </a:solidFill>
                <a:latin typeface="Calibri" panose="020F0502020204030204" pitchFamily="34" charset="0"/>
              </a:rPr>
              <a:t>from ND for automated Feeding into </a:t>
            </a:r>
            <a:r>
              <a:rPr lang="en-IN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IN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IN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964" y="1917751"/>
            <a:ext cx="5434036" cy="450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Creates new mobile models / stock item masters in Tally, if not exists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Automatic insertion of IMEI in Description or in Batch No as per your present practices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Enables mapping of stock items, expenses ledgers, taxes ledgers for every supplier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Displays pre-mapped stock items and others for future digital invoices from same supplier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Choice to post immediately or after relevant approvals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Modifies the existing invoice on posting of revised digital invoices</a:t>
            </a: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8616" y="3848275"/>
            <a:ext cx="5100033" cy="331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Faster and accurate entry in books of Accounts.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Ensures accuracy in Inventory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No Tally knowledge requires and hence business owners can approve invoices and will be posted into Tally automatically </a:t>
            </a:r>
          </a:p>
          <a:p>
            <a:pPr lvl="0"/>
            <a:endParaRPr lang="en-IN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Calibri" panose="020F0502020204030204" pitchFamily="34" charset="0"/>
              </a:rPr>
              <a:t>No more interaction / follow up to get invoices to complete your accounting </a:t>
            </a:r>
          </a:p>
          <a:p>
            <a:r>
              <a:rPr lang="en-IN" sz="1600" dirty="0">
                <a:latin typeface="Calibri" panose="020F0502020204030204" pitchFamily="34" charset="0"/>
              </a:rPr>
              <a:t> 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7318" y="3152700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39" y="1029756"/>
            <a:ext cx="1323507" cy="7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9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70696" y="434622"/>
            <a:ext cx="8596668" cy="1855524"/>
          </a:xfrm>
        </p:spPr>
        <p:txBody>
          <a:bodyPr>
            <a:normAutofit fontScale="90000"/>
          </a:bodyPr>
          <a:lstStyle/>
          <a:p>
            <a:pPr lvl="0"/>
            <a:r>
              <a:rPr lang="en-IN" sz="6000" b="1" dirty="0">
                <a:latin typeface="Calibri" panose="020F0502020204030204" pitchFamily="34" charset="0"/>
              </a:rPr>
              <a:t>Outgoing Digital Invoice </a:t>
            </a:r>
            <a:br>
              <a:rPr lang="en-IN" sz="6000" b="1" dirty="0">
                <a:latin typeface="Calibri" panose="020F0502020204030204" pitchFamily="34" charset="0"/>
              </a:rPr>
            </a:br>
            <a:r>
              <a:rPr lang="en-IN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for Automated Feeding in Dealer’s/Retailer</a:t>
            </a:r>
            <a:r>
              <a:rPr lang="en-IN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IN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IN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964" y="1917751"/>
            <a:ext cx="5118159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4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alibri" panose="020F0502020204030204" pitchFamily="34" charset="0"/>
              </a:rPr>
              <a:t>Build a list of digital invoices to be send from connected Tally Company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4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alibri" panose="020F0502020204030204" pitchFamily="34" charset="0"/>
              </a:rPr>
              <a:t>Sends digital invoices one by one after review  or set auto  sending to identified customers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4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alibri" panose="020F0502020204030204" pitchFamily="34" charset="0"/>
              </a:rPr>
              <a:t>Facilitates to stop back of auto sending invoices</a:t>
            </a: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77317" y="4250829"/>
            <a:ext cx="4380094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alibri" panose="020F0502020204030204" pitchFamily="34" charset="0"/>
              </a:rPr>
              <a:t>Helps customers accounts reconciled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alibri" panose="020F0502020204030204" pitchFamily="34" charset="0"/>
              </a:rPr>
              <a:t>Speed up realization of payments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alibri" panose="020F0502020204030204" pitchFamily="34" charset="0"/>
              </a:rPr>
              <a:t>Ensures accurate accounting treatment in your customers books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alibri" panose="020F0502020204030204" pitchFamily="34" charset="0"/>
              </a:rPr>
              <a:t>Happy customers because of ease of accounting for them 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1864" y="3429000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Benefits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19" y="1171773"/>
            <a:ext cx="1323507" cy="7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46088" y="470796"/>
            <a:ext cx="6286796" cy="2362862"/>
          </a:xfrm>
        </p:spPr>
        <p:txBody>
          <a:bodyPr>
            <a:normAutofit fontScale="90000"/>
          </a:bodyPr>
          <a:lstStyle/>
          <a:p>
            <a:r>
              <a:rPr lang="en-IN" sz="6000" b="1" dirty="0">
                <a:latin typeface="Calibri" panose="020F0502020204030204" pitchFamily="34" charset="0"/>
              </a:rPr>
              <a:t>Access and Share </a:t>
            </a:r>
            <a:r>
              <a:rPr lang="en-IN" sz="4900" b="1" dirty="0">
                <a:latin typeface="Calibri" panose="020F0502020204030204" pitchFamily="34" charset="0"/>
              </a:rPr>
              <a:t/>
            </a:r>
            <a:br>
              <a:rPr lang="en-IN" sz="4900" b="1" dirty="0">
                <a:latin typeface="Calibri" panose="020F0502020204030204" pitchFamily="34" charset="0"/>
              </a:rPr>
            </a:br>
            <a:r>
              <a:rPr lang="en-IN" sz="6000" b="1" dirty="0">
                <a:solidFill>
                  <a:schemeClr val="tx1"/>
                </a:solidFill>
                <a:latin typeface="Calibri" panose="020F0502020204030204" pitchFamily="34" charset="0"/>
              </a:rPr>
              <a:t>Ledger Accounts </a:t>
            </a:r>
            <a:r>
              <a:rPr lang="en-IN" b="1" dirty="0">
                <a:solidFill>
                  <a:schemeClr val="tx1"/>
                </a:solidFill>
              </a:rPr>
              <a:t/>
            </a:r>
            <a:br>
              <a:rPr lang="en-IN" b="1" dirty="0">
                <a:solidFill>
                  <a:schemeClr val="tx1"/>
                </a:solidFill>
              </a:rPr>
            </a:br>
            <a:r>
              <a:rPr lang="en-IN" sz="900" b="1" dirty="0">
                <a:solidFill>
                  <a:schemeClr val="tx1"/>
                </a:solidFill>
              </a:rPr>
              <a:t/>
            </a:r>
            <a:br>
              <a:rPr lang="en-IN" sz="900" b="1" dirty="0">
                <a:solidFill>
                  <a:schemeClr val="tx1"/>
                </a:solidFill>
              </a:rPr>
            </a:br>
            <a:r>
              <a:rPr lang="en-IN" sz="27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From one Tally Company to Another</a:t>
            </a:r>
            <a:br>
              <a:rPr lang="en-IN" sz="27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r>
              <a:rPr lang="en-IN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IN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932" y="6503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46088" y="3183811"/>
            <a:ext cx="4306790" cy="212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Easily request for Statement of Accounts from your Connected Parties </a:t>
            </a:r>
          </a:p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Permission based access </a:t>
            </a:r>
          </a:p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to Excel for easy reconciliation</a:t>
            </a:r>
          </a:p>
          <a:p>
            <a:pPr marL="457200" algn="just">
              <a:lnSpc>
                <a:spcPct val="105000"/>
              </a:lnSpc>
              <a:spcAft>
                <a:spcPts val="0"/>
              </a:spcAft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0005" y="4120861"/>
            <a:ext cx="4376014" cy="2150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Easily reconcile your ledgers as per the statement of Accounts.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Faster reconciliation leads to faster receipts of payments.</a:t>
            </a: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need to be dependent on Accountant for access to Statements.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2884" y="3429000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Benefits </a:t>
            </a:r>
          </a:p>
        </p:txBody>
      </p:sp>
    </p:spTree>
    <p:extLst>
      <p:ext uri="{BB962C8B-B14F-4D97-AF65-F5344CB8AC3E}">
        <p14:creationId xmlns:p14="http://schemas.microsoft.com/office/powerpoint/2010/main" val="401268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8" y="3618560"/>
            <a:ext cx="6865313" cy="3267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18" y="356002"/>
            <a:ext cx="537136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54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Instant Invoice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5000" b="1" dirty="0">
                <a:latin typeface="Calibri" panose="020F0502020204030204" pitchFamily="34" charset="0"/>
                <a:ea typeface="+mj-ea"/>
                <a:cs typeface="+mj-cs"/>
              </a:rPr>
              <a:t>on Smart Phone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918" y="1771445"/>
            <a:ext cx="53713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/>
              <a:t>Receive HTML copy of Invoices generated by Distributor on your Android/</a:t>
            </a:r>
            <a:r>
              <a:rPr lang="en-IN" sz="1600" dirty="0" err="1"/>
              <a:t>iOS</a:t>
            </a:r>
            <a:r>
              <a:rPr lang="en-IN" sz="1600" dirty="0"/>
              <a:t> 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/>
              <a:t>No need to view mail for new Invoices generated</a:t>
            </a:r>
          </a:p>
          <a:p>
            <a:r>
              <a:rPr lang="en-IN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9899" y="3975231"/>
            <a:ext cx="42500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/>
              <a:t>No need to ask your accountant regarding invoice received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/>
              <a:t>Quick receipt of Invoices leads to Quicker Decision of Sales returns, if requires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dirty="0"/>
              <a:t>Share Invoices instantly with your Partner/Colleagues/Accountants etc.</a:t>
            </a:r>
          </a:p>
          <a:p>
            <a:endParaRPr lang="en-I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805872" y="3326172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Benefits </a:t>
            </a:r>
          </a:p>
        </p:txBody>
      </p:sp>
    </p:spTree>
    <p:extLst>
      <p:ext uri="{BB962C8B-B14F-4D97-AF65-F5344CB8AC3E}">
        <p14:creationId xmlns:p14="http://schemas.microsoft.com/office/powerpoint/2010/main" val="14267196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</TotalTime>
  <Words>1125</Words>
  <Application>Microsoft Office PowerPoint</Application>
  <PresentationFormat>Widescreen</PresentationFormat>
  <Paragraphs>176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Trebuchet MS</vt:lpstr>
      <vt:lpstr>Wingdings 3</vt:lpstr>
      <vt:lpstr>Facet</vt:lpstr>
      <vt:lpstr>PowerPoint Presentation</vt:lpstr>
      <vt:lpstr>Solutions  for Regional Distributors </vt:lpstr>
      <vt:lpstr>Key Advantages  of Combined Solution Offering</vt:lpstr>
      <vt:lpstr>Challenges   With Excel based IMEI upload </vt:lpstr>
      <vt:lpstr>Bill by Bill IMI update from Tally to Zed Sales.  </vt:lpstr>
      <vt:lpstr>Incoming Digital Invoice  from ND for automated Feeding into     </vt:lpstr>
      <vt:lpstr>Outgoing Digital Invoice  for Automated Feeding in Dealer’s/Retailer    </vt:lpstr>
      <vt:lpstr>Access and Share  Ledger Accounts   From one Tally Company to Another  </vt:lpstr>
      <vt:lpstr>PowerPoint Presentation</vt:lpstr>
      <vt:lpstr>Screen Show   IMEI Numbers update to Zed Sales </vt:lpstr>
      <vt:lpstr>PowerPoint Presentation</vt:lpstr>
      <vt:lpstr>PowerPoint Presentation</vt:lpstr>
      <vt:lpstr>No change in practices to create Sales Invoice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 Show   Checking of Pending IMEI Numbers  for the given period  </vt:lpstr>
      <vt:lpstr>PowerPoint Presentation</vt:lpstr>
      <vt:lpstr>PowerPoint Presentation</vt:lpstr>
      <vt:lpstr>PowerPoint Presentation</vt:lpstr>
      <vt:lpstr>Screen Show   Sending Digital Invoice to Dealers/Retailers </vt:lpstr>
      <vt:lpstr>PowerPoint Presentation</vt:lpstr>
      <vt:lpstr>PowerPoint Presentation</vt:lpstr>
      <vt:lpstr>PowerPoint Presentation</vt:lpstr>
      <vt:lpstr>PowerPoint Presentation</vt:lpstr>
      <vt:lpstr>Screen Show   Posting of Incoming Digital Invoice  from ND</vt:lpstr>
      <vt:lpstr>PowerPoint Presentation</vt:lpstr>
      <vt:lpstr>PowerPoint Presentation</vt:lpstr>
      <vt:lpstr>PowerPoint Presentation</vt:lpstr>
      <vt:lpstr>Screen Show   Sending of Digital Invoice  from ND on Smart Phone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Mohit Chechani</dc:creator>
  <cp:lastModifiedBy>Kunal Pareek</cp:lastModifiedBy>
  <cp:revision>532</cp:revision>
  <dcterms:created xsi:type="dcterms:W3CDTF">2015-06-28T10:41:18Z</dcterms:created>
  <dcterms:modified xsi:type="dcterms:W3CDTF">2016-08-19T11:35:03Z</dcterms:modified>
</cp:coreProperties>
</file>